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3"/>
  </p:sldMasterIdLst>
  <p:notesMasterIdLst>
    <p:notesMasterId r:id="rId32"/>
  </p:notesMasterIdLst>
  <p:sldIdLst>
    <p:sldId id="256" r:id="rId4"/>
    <p:sldId id="373" r:id="rId5"/>
    <p:sldId id="259" r:id="rId6"/>
    <p:sldId id="355" r:id="rId7"/>
    <p:sldId id="357" r:id="rId8"/>
    <p:sldId id="358" r:id="rId9"/>
    <p:sldId id="359" r:id="rId10"/>
    <p:sldId id="362" r:id="rId11"/>
    <p:sldId id="360" r:id="rId12"/>
    <p:sldId id="361" r:id="rId13"/>
    <p:sldId id="363" r:id="rId14"/>
    <p:sldId id="333" r:id="rId15"/>
    <p:sldId id="365" r:id="rId16"/>
    <p:sldId id="364" r:id="rId17"/>
    <p:sldId id="337" r:id="rId18"/>
    <p:sldId id="366" r:id="rId19"/>
    <p:sldId id="367" r:id="rId20"/>
    <p:sldId id="368" r:id="rId21"/>
    <p:sldId id="342" r:id="rId22"/>
    <p:sldId id="369" r:id="rId23"/>
    <p:sldId id="370" r:id="rId24"/>
    <p:sldId id="371" r:id="rId25"/>
    <p:sldId id="372" r:id="rId26"/>
    <p:sldId id="334" r:id="rId27"/>
    <p:sldId id="260" r:id="rId28"/>
    <p:sldId id="261" r:id="rId29"/>
    <p:sldId id="311" r:id="rId30"/>
    <p:sldId id="310" r:id="rId31"/>
  </p:sldIdLst>
  <p:sldSz cx="12192000" cy="6858000"/>
  <p:notesSz cx="6858000" cy="9144000"/>
  <p:defaultTextStyle>
    <a:defPPr>
      <a:defRPr lang="es-E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C28"/>
    <a:srgbClr val="E9E9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47CB474-711E-4AEA-BF04-9685AF4AF275}" v="282" dt="2024-05-27T15:48:09.505"/>
    <p1510:client id="{DB8B91D8-83D6-BA5E-537F-2D547F642525}" v="68" dt="2024-05-27T15:20:28.67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555"/>
    <p:restoredTop sz="94694"/>
  </p:normalViewPr>
  <p:slideViewPr>
    <p:cSldViewPr snapToGrid="0">
      <p:cViewPr varScale="1">
        <p:scale>
          <a:sx n="152" d="100"/>
          <a:sy n="152" d="100"/>
        </p:scale>
        <p:origin x="600" y="1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34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notesMaster" Target="notesMasters/notesMaster1.xml"/><Relationship Id="rId37" Type="http://schemas.microsoft.com/office/2015/10/relationships/revisionInfo" Target="revisionInfo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theme" Target="theme/theme1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CBA5D8AD-900F-D197-12C8-E4B60E890EE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 b="0" i="0" dirty="0">
                <a:latin typeface="Cabin Regular" pitchFamily="2" charset="77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A519E03-C335-6993-B935-6F5FB88112A8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b="0" i="0" smtClean="0">
                <a:latin typeface="Cabin Regular" pitchFamily="2" charset="77"/>
              </a:defRPr>
            </a:lvl1pPr>
          </a:lstStyle>
          <a:p>
            <a:pPr>
              <a:defRPr/>
            </a:pPr>
            <a:fld id="{26FF5496-C653-4F5C-8C3B-D0A136E01C4D}" type="datetimeFigureOut">
              <a:rPr lang="es-ES"/>
              <a:pPr>
                <a:defRPr/>
              </a:pPr>
              <a:t>8/5/25</a:t>
            </a:fld>
            <a:endParaRPr lang="es-ES"/>
          </a:p>
        </p:txBody>
      </p:sp>
      <p:sp>
        <p:nvSpPr>
          <p:cNvPr id="4" name="Marcador de imagen de diapositiva 3">
            <a:extLst>
              <a:ext uri="{FF2B5EF4-FFF2-40B4-BE49-F238E27FC236}">
                <a16:creationId xmlns:a16="http://schemas.microsoft.com/office/drawing/2014/main" id="{05AABC21-BB58-02DE-A3D0-D780752AA0B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s-ES" noProof="0"/>
          </a:p>
        </p:txBody>
      </p:sp>
      <p:sp>
        <p:nvSpPr>
          <p:cNvPr id="5" name="Marcador de notas 4">
            <a:extLst>
              <a:ext uri="{FF2B5EF4-FFF2-40B4-BE49-F238E27FC236}">
                <a16:creationId xmlns:a16="http://schemas.microsoft.com/office/drawing/2014/main" id="{801595BF-66F8-658E-0FBC-60A4C6B5C8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noProof="0"/>
              <a:t>Editar los estilos de texto del patrón
Segundo nivel
Tercer nivel
Cuarto nivel
Quinto nivel</a:t>
            </a:r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42FF23B-D46C-3045-BD3E-F97B0030A7D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 b="0" i="0" dirty="0">
                <a:latin typeface="Cabin Regular" pitchFamily="2" charset="77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8EF75CA-6AEA-F76A-8E23-15022A97115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bin Regular" pitchFamily="2" charset="0"/>
              </a:defRPr>
            </a:lvl1pPr>
          </a:lstStyle>
          <a:p>
            <a:fld id="{6CFC04C1-04CD-4A82-95B9-D86864B7192A}" type="slidenum">
              <a:rPr lang="es-ES" altLang="es-ES"/>
              <a:pPr/>
              <a:t>‹#›</a:t>
            </a:fld>
            <a:endParaRPr lang="es-ES" alt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bin Regular" pitchFamily="2" charset="77"/>
        <a:ea typeface="+mn-ea"/>
        <a:cs typeface="+mn-cs"/>
      </a:defRPr>
    </a:lvl1pPr>
    <a:lvl2pPr marL="742950" indent="-28575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1143000" indent="-228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600200" indent="-228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2057400" indent="-228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Marcador de imagen de diapositiva 1">
            <a:extLst>
              <a:ext uri="{FF2B5EF4-FFF2-40B4-BE49-F238E27FC236}">
                <a16:creationId xmlns:a16="http://schemas.microsoft.com/office/drawing/2014/main" id="{43ECC536-6D7D-F8D7-7555-374B4E2125B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02" name="Marcador de notas 2">
            <a:extLst>
              <a:ext uri="{FF2B5EF4-FFF2-40B4-BE49-F238E27FC236}">
                <a16:creationId xmlns:a16="http://schemas.microsoft.com/office/drawing/2014/main" id="{0D30D29B-DC12-790D-F056-EAB00911958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s-ES" altLang="es-ES">
              <a:latin typeface="Cabin Regular" pitchFamily="2" charset="0"/>
            </a:endParaRPr>
          </a:p>
        </p:txBody>
      </p:sp>
      <p:sp>
        <p:nvSpPr>
          <p:cNvPr id="51203" name="Marcador de número de diapositiva 3">
            <a:extLst>
              <a:ext uri="{FF2B5EF4-FFF2-40B4-BE49-F238E27FC236}">
                <a16:creationId xmlns:a16="http://schemas.microsoft.com/office/drawing/2014/main" id="{7C5DBEF3-513A-FCE3-E627-BB9B4CFCB9F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D68447E3-4684-4C46-B953-B396AAB1B1D8}" type="slidenum">
              <a:rPr lang="es-ES" altLang="es-ES">
                <a:latin typeface="Cabin Regular" pitchFamily="2" charset="0"/>
              </a:rPr>
              <a:pPr/>
              <a:t>1</a:t>
            </a:fld>
            <a:endParaRPr lang="es-ES" altLang="es-ES">
              <a:latin typeface="Cabin Regular" pitchFamily="2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Marcador de imagen de diapositiva 1">
            <a:extLst>
              <a:ext uri="{FF2B5EF4-FFF2-40B4-BE49-F238E27FC236}">
                <a16:creationId xmlns:a16="http://schemas.microsoft.com/office/drawing/2014/main" id="{7EFDDCBA-CBA0-5C54-3092-7A94A17C63B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8370" name="Marcador de notas 2">
            <a:extLst>
              <a:ext uri="{FF2B5EF4-FFF2-40B4-BE49-F238E27FC236}">
                <a16:creationId xmlns:a16="http://schemas.microsoft.com/office/drawing/2014/main" id="{C2213D4E-7BCA-D447-4109-DA7878A97B9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GB" altLang="es-ES">
              <a:latin typeface="Cabin Regular" pitchFamily="2" charset="0"/>
            </a:endParaRPr>
          </a:p>
        </p:txBody>
      </p:sp>
      <p:sp>
        <p:nvSpPr>
          <p:cNvPr id="58371" name="Marcador de número de diapositiva 3">
            <a:extLst>
              <a:ext uri="{FF2B5EF4-FFF2-40B4-BE49-F238E27FC236}">
                <a16:creationId xmlns:a16="http://schemas.microsoft.com/office/drawing/2014/main" id="{F233679E-6250-271C-4E7E-AAEED88F077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21E47D7E-BBE1-4DFA-AF7E-CFD9BC6BD159}" type="slidenum">
              <a:rPr lang="es-ES" altLang="es-ES">
                <a:latin typeface="Cabin Regular" pitchFamily="2" charset="0"/>
              </a:rPr>
              <a:pPr/>
              <a:t>27</a:t>
            </a:fld>
            <a:endParaRPr lang="es-ES" altLang="es-ES">
              <a:latin typeface="Cabin Regular" pitchFamily="2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A28FD5-81A3-3B4B-9EE3-955C51D4B5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DC80B2D-5C78-584C-8000-7E3A5C2D12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C28F368-1C95-B706-8D3C-19F7893071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C4E9E0-B3F9-4104-BB39-F8E96513EFFE}" type="datetime1">
              <a:rPr lang="es-ES" smtClean="0"/>
              <a:t>8/5/25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FE1F553-2997-FF51-C6E5-983C06194A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Presentation title or audience xxth -----  20xx</a:t>
            </a:r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9299B9F-0F2C-1987-61A8-A63DAC597C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1E8A5F1-A569-4BCF-B344-5DBBFBE7658F}" type="slidenum">
              <a:rPr lang="es-ES" altLang="es-ES"/>
              <a:pPr/>
              <a:t>‹#›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20330376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7F80427-219A-8047-BFB3-7832C4772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3DD23888-1CCA-F74A-B710-1CD70CBC16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es-ES"/>
              <a:t>Editar los estilos de texto del patrón
Segundo nivel
Tercer nivel
Cuarto nivel
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C8B0AB5-4C95-A9CF-93BC-0CA07FB1EE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8DF384E-2141-45FA-86B8-4035FECD32BB}" type="datetime1">
              <a:rPr lang="es-ES" smtClean="0"/>
              <a:t>8/5/25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3823C3B-0208-2093-C378-B5EF75D5FE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Presentation title or audience xxth -----  20xx</a:t>
            </a:r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DC39CDB-861A-E158-B1AB-16A66A512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757C7D6-2141-4D62-877D-3E2CE92B2683}" type="slidenum">
              <a:rPr lang="es-ES" altLang="es-ES"/>
              <a:pPr/>
              <a:t>‹#›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30934519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ADF2380C-E6CB-6644-B995-2C0E83F9570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E019E8F4-7520-1E46-ADED-3A4F71AC6A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lang="es-ES"/>
              <a:t>Editar los estilos de texto del patrón
Segundo nivel
Tercer nivel
Cuarto nivel
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C2D4F69-07A0-AB91-ECDE-39A969A7F4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704F67A-A11F-44C2-A1E8-90455DDFC625}" type="datetime1">
              <a:rPr lang="es-ES" smtClean="0"/>
              <a:t>8/5/25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93B7A33-9F25-5FFB-5C17-939342FC96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Presentation title or audience xxth -----  20xx</a:t>
            </a:r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48E88CF-9AA3-105D-8958-A28E53306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EEC34C1-886F-4D38-938C-93DBF1477AAC}" type="slidenum">
              <a:rPr lang="es-ES" altLang="es-ES"/>
              <a:pPr/>
              <a:t>‹#›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20894704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4B4F90B-4DAA-3741-9C3E-37944D5AD4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46173"/>
            <a:ext cx="10515600" cy="4930790"/>
          </a:xfrm>
        </p:spPr>
        <p:txBody>
          <a:bodyPr/>
          <a:lstStyle/>
          <a:p>
            <a:r>
              <a:rPr lang="es-ES" dirty="0"/>
              <a:t>Editar los estilos de texto del patrón
Segundo nivel
Tercer nivel
Cuarto nivel
Quinto nivel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A25D70D-50E5-0943-AB0E-C03E7F157F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36" y="136525"/>
            <a:ext cx="10104672" cy="745507"/>
          </a:xfrm>
        </p:spPr>
        <p:txBody>
          <a:bodyPr/>
          <a:lstStyle/>
          <a:p>
            <a:r>
              <a:rPr lang="es-ES" dirty="0"/>
              <a:t>Haga clic para modificar el estilo de 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74D4A1B-A26B-3CE1-0D8F-BCA1550666C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527812"/>
            <a:ext cx="2743200" cy="268133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B261817-F231-4105-ACC8-75380DF33C1E}" type="datetime1">
              <a:rPr lang="es-ES" smtClean="0"/>
              <a:t>8/5/25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5FDEDB9-AB75-C88C-A13B-2EED1C5AC1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27814"/>
            <a:ext cx="4114800" cy="268133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Apagón – April 28, 2025</a:t>
            </a:r>
            <a:endParaRPr lang="es-E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9F29034-E4C6-8D77-2EFF-E0FC67201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27813"/>
            <a:ext cx="2743200" cy="268133"/>
          </a:xfrm>
        </p:spPr>
        <p:txBody>
          <a:bodyPr/>
          <a:lstStyle>
            <a:lvl1pPr>
              <a:defRPr/>
            </a:lvl1pPr>
          </a:lstStyle>
          <a:p>
            <a:fld id="{D86B3D54-5C84-4380-B90C-31F636633DA2}" type="slidenum">
              <a:rPr lang="es-ES" altLang="es-ES"/>
              <a:pPr/>
              <a:t>‹#›</a:t>
            </a:fld>
            <a:endParaRPr lang="es-ES" altLang="es-ES"/>
          </a:p>
        </p:txBody>
      </p:sp>
      <p:pic>
        <p:nvPicPr>
          <p:cNvPr id="8" name="Imagen 5">
            <a:extLst>
              <a:ext uri="{FF2B5EF4-FFF2-40B4-BE49-F238E27FC236}">
                <a16:creationId xmlns:a16="http://schemas.microsoft.com/office/drawing/2014/main" id="{21ABD7B5-94A9-AF58-CC5C-D952C79FDB8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01908" y="136525"/>
            <a:ext cx="904080" cy="809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FB8F6A76-4A25-1AA1-FA23-954B34AFDBC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6525"/>
            <a:ext cx="1028353" cy="7587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658522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E3A3CE-8DE4-1440-8E69-D284A3AD12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5691E4C-C54D-6349-B7CD-B42565BF17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Editar los estilos de texto del patrón
Segundo nivel
Tercer nivel
Cuarto nivel
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377DF65-7283-E176-F8F9-24389E07F2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33D45C-A159-4290-849D-4C55782B747E}" type="datetime1">
              <a:rPr lang="es-ES" smtClean="0"/>
              <a:t>8/5/25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69D6ED9-01EE-8B1C-6253-1B1FC36783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Presentation title or audience xxth -----  20xx</a:t>
            </a:r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610AB2C-36C6-8263-22A9-BA7A7BAC55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40C3CBC-8809-4872-8192-673FF665A665}" type="slidenum">
              <a:rPr lang="es-ES" altLang="es-ES"/>
              <a:pPr/>
              <a:t>‹#›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8490997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64D247-396A-0240-81CE-37DC1000E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990F415-57A1-E04A-A0BB-F7036FB2D8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es-ES"/>
              <a:t>Editar los estilos de texto del patrón
Segundo nivel
Tercer nivel
Cuarto nivel
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D24AD9F9-9943-1C46-BBA3-7E8D90893B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lang="es-ES"/>
              <a:t>Editar los estilos de texto del patrón
Segundo nivel
Tercer nivel
Cuarto nivel
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D82421A-790B-EC73-4127-F73EC7D899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0C8C649-08CF-4E01-8905-C809A36F6021}" type="datetime1">
              <a:rPr lang="es-ES" smtClean="0"/>
              <a:t>8/5/25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2A08DC9-F434-0936-C244-C9AA10E155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Presentation title or audience xxth -----  20xx</a:t>
            </a:r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0FA91D1-23E7-DB82-4D54-2CA1ED93B2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3101B5A-A9A3-4764-8C9B-2063BF483240}" type="slidenum">
              <a:rPr lang="es-ES" altLang="es-ES"/>
              <a:pPr/>
              <a:t>‹#›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5311184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A75699-9F02-4144-8D20-293631699A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0B4881B-1B91-5946-912E-3109763A80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s-ES"/>
              <a:t>Editar los estilos de texto del patrón
Segundo nivel
Tercer nivel
Cuarto nivel
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07B2F5C-AF28-144A-B402-603FF21697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lang="es-ES"/>
              <a:t>Editar los estilos de texto del patrón
Segundo nivel
Tercer nivel
Cuarto nivel
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FCBCFADD-9647-7946-A244-9FCC169A2F1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s-ES"/>
              <a:t>Editar los estilos de texto del patrón
Segundo nivel
Tercer nivel
Cuarto nivel
Quinto nivel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D2691073-641D-384B-BED4-0FC349CE19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lang="es-ES"/>
              <a:t>Editar los estilos de texto del patrón
Segundo nivel
Tercer nivel
Cuarto nivel
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F0F6A4F7-A233-B1BD-9CD1-5395E168A2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0BFE5C1-FFDC-425F-A1F2-1672BC227ACA}" type="datetime1">
              <a:rPr lang="es-ES" smtClean="0"/>
              <a:t>8/5/25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5BF95118-BB05-BF00-8AEF-7086AF7F1E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Presentation title or audience xxth -----  20xx</a:t>
            </a:r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CF4DAF7B-8451-A4FF-2AA1-1A7D6115B1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7BAA730-BA38-49CE-901A-010938760363}" type="slidenum">
              <a:rPr lang="es-ES" altLang="es-ES"/>
              <a:pPr/>
              <a:t>‹#›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27181491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04939C5-C25D-D541-887D-D73644E8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9FFCC31C-694E-A70D-17CF-FAA6F65064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3EAD619-8BAB-49A3-B0CE-2A9D98840EB9}" type="datetime1">
              <a:rPr lang="es-ES" smtClean="0"/>
              <a:t>8/5/25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87F71F3C-4963-6B6E-A7D9-5B0134188B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Presentation title or audience xxth -----  20xx</a:t>
            </a:r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42FD50CF-741D-6A57-198A-2C04CD4DE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1AD2B0E-41EF-4821-AC9E-23829B4CE29B}" type="slidenum">
              <a:rPr lang="es-ES" altLang="es-ES"/>
              <a:pPr/>
              <a:t>‹#›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21952346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3A68C1F4-1A93-9CCC-8BD8-7D5526842A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99459DC-3678-4699-A046-149B616B5321}" type="datetime1">
              <a:rPr lang="es-ES" smtClean="0"/>
              <a:t>8/5/25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C86A0359-FD98-4C2A-8E6A-8944918852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Apagón – April 28, 2025</a:t>
            </a:r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5E24AE9-0BFC-77CA-0F13-BF7CABA7F9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80BEE8C-9BC8-4092-9420-3642836EC31C}" type="slidenum">
              <a:rPr lang="es-ES" altLang="es-ES"/>
              <a:pPr/>
              <a:t>‹#›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33727219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402807-A8AF-B144-B12C-AFE00452BC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3181993-CBB6-5545-BE79-6EBF173E3B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es-ES"/>
              <a:t>Editar los estilos de texto del patrón
Segundo nivel
Tercer nivel
Cuarto nivel
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E1E3EF6-C7FA-F24A-9E74-F5F189CD81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es-ES"/>
              <a:t>Editar los estilos de texto del patrón
Segundo nivel
Tercer nivel
Cuarto nivel
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A79EF1F-15C3-96F9-81FA-C4D45AF4E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0297841-9C7B-4697-A49A-0D2556730D1A}" type="datetime1">
              <a:rPr lang="es-ES" smtClean="0"/>
              <a:t>8/5/25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9485B21-D622-8C73-4F21-345BDF5814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Presentation title or audience xxth -----  20xx</a:t>
            </a:r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D75135F-DEB5-463E-A766-12D536C15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58E97CD-8D8D-489F-AF0B-9C71FB7F20F9}" type="slidenum">
              <a:rPr lang="es-ES" altLang="es-ES"/>
              <a:pPr/>
              <a:t>‹#›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11315656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70FC78-1A94-CA4F-956C-2D54828BEA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85A04C5A-5825-5B4B-AE0D-F4AF9FF043A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s-ES" noProof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F97C2EB-CA16-EC41-B29B-51D433672D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es-ES"/>
              <a:t>Editar los estilos de texto del patrón
Segundo nivel
Tercer nivel
Cuarto nivel
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EF58460-C914-3CCB-7F49-654A16B998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D2BDBA-CD70-4054-9E2A-88A88D237B78}" type="datetime1">
              <a:rPr lang="es-ES" smtClean="0"/>
              <a:t>8/5/25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04E31933-4C4E-BE0A-10D8-BAC156FD6E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Presentation title or audience xxth -----  20xx</a:t>
            </a:r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B8E20AC-9940-576F-02DF-A8340909F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1B694BA-4FEE-46DB-BB16-F634701BE9FD}" type="slidenum">
              <a:rPr lang="es-ES" altLang="es-ES"/>
              <a:pPr/>
              <a:t>‹#›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13699684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3E3">
            <a:alpha val="79999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0FE509A8-BF6D-9E47-817D-688D81DDA0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6867" name="Marcador de texto 2">
            <a:extLst>
              <a:ext uri="{FF2B5EF4-FFF2-40B4-BE49-F238E27FC236}">
                <a16:creationId xmlns:a16="http://schemas.microsoft.com/office/drawing/2014/main" id="{85E673B9-01A9-7CBE-D19E-56FE0E15DE4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altLang="es-ES"/>
              <a:t>Editar los estilos de texto del patrón
Segundo nivel
Tercer nivel
Cuarto nivel
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9FD56A1-564E-F949-BA27-3C057E993A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 b="0" i="0" smtClean="0">
                <a:solidFill>
                  <a:schemeClr val="tx1">
                    <a:tint val="75000"/>
                  </a:schemeClr>
                </a:solidFill>
                <a:latin typeface="Cabin Regular" pitchFamily="2" charset="77"/>
              </a:defRPr>
            </a:lvl1pPr>
          </a:lstStyle>
          <a:p>
            <a:pPr>
              <a:defRPr/>
            </a:pPr>
            <a:fld id="{7BAEFEA7-FA12-4EE1-A405-B5F3690C8AD7}" type="datetime1">
              <a:rPr lang="es-ES" smtClean="0"/>
              <a:t>8/5/25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A9042B4-BA0A-E54B-ABC9-40418A6192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 b="0" i="0" dirty="0">
                <a:solidFill>
                  <a:schemeClr val="tx1">
                    <a:tint val="75000"/>
                  </a:schemeClr>
                </a:solidFill>
                <a:latin typeface="Cabin Regular" pitchFamily="2" charset="77"/>
              </a:defRPr>
            </a:lvl1pPr>
          </a:lstStyle>
          <a:p>
            <a:pPr>
              <a:defRPr/>
            </a:pPr>
            <a:r>
              <a:rPr lang="en-US"/>
              <a:t>Presentation title or audience xxth -----  20xx</a:t>
            </a:r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39D838A-4A3C-BD40-A14E-744D3D1157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  <a:latin typeface="Cabin Regular" pitchFamily="2" charset="0"/>
              </a:defRPr>
            </a:lvl1pPr>
          </a:lstStyle>
          <a:p>
            <a:fld id="{E21DC4EC-5AFD-4ECA-9B8D-B24FBA450EDF}" type="slidenum">
              <a:rPr lang="es-ES" altLang="es-ES"/>
              <a:pPr/>
              <a:t>‹#›</a:t>
            </a:fld>
            <a:endParaRPr lang="es-ES" alt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</p:sldLayoutIdLst>
  <p:hf hdr="0" dt="0"/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3600" kern="1200" cap="all">
          <a:solidFill>
            <a:schemeClr val="tx1"/>
          </a:solidFill>
          <a:latin typeface="Cabin" pitchFamily="2" charset="77"/>
          <a:ea typeface="+mj-ea"/>
          <a:cs typeface="+mj-cs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bin" pitchFamily="2" charset="0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bin" pitchFamily="2" charset="0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bin" pitchFamily="2" charset="0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bin" pitchFamily="2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bin" pitchFamily="2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bin" pitchFamily="2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bin" pitchFamily="2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bin" pitchFamily="2" charset="0"/>
        </a:defRPr>
      </a:lvl9pPr>
    </p:titleStyle>
    <p:bodyStyle>
      <a:lvl1pPr marL="228600" indent="-228600" algn="l" rtl="0" fontAlgn="base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Cabin Regular" pitchFamily="2" charset="77"/>
          <a:ea typeface="+mn-ea"/>
          <a:cs typeface="+mn-cs"/>
        </a:defRPr>
      </a:lvl1pPr>
      <a:lvl2pPr marL="685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x.com/LaHoraTVE/status/1919286051027275974?t=55UOqNopqfkKa-d9M57FBg&amp;s=08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lperiodicodelaenergia.com/dos-centrales-de-generacion-electrica-desconectadas-posible-causa-del-apagon-en-espana/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eepublicdownloads.entsoe.eu/clean-documents/Network%20codes%20documents/NC%20RfG/IGD_RoCoF_withstand_capability_final.pdf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eepublicdownloads.entsoe.eu/clean-documents/SOC%20documents/Inertia%20and%20RoCoF_v17_clean.pdf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eepublicdownloads.entsoe.eu/clean-documents/SOC%20documents/Inertia%20and%20RoCoF_v17_clean.pdf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elpais.com/clima-y-medio-ambiente/2025-05-02/que-causo-el-apagon-explicacion-visual-y-breve-de-lo-que-sabemos.html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elpais.com/clima-y-medio-ambiente/2025-05-02/que-causo-el-apagon-explicacion-visual-y-breve-de-lo-que-sabemos.html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ntsoe.eu/data/map/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lpais.com/clima-y-medio-ambiente/2025-05-02/que-causo-el-apagon-explicacion-visual-y-breve-de-lo-que-sabemos.html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3E3">
            <a:alpha val="8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178" name="Grupo 29">
            <a:extLst>
              <a:ext uri="{FF2B5EF4-FFF2-40B4-BE49-F238E27FC236}">
                <a16:creationId xmlns:a16="http://schemas.microsoft.com/office/drawing/2014/main" id="{5DC4880B-E641-8A7F-E2A5-EABD153606CA}"/>
              </a:ext>
            </a:extLst>
          </p:cNvPr>
          <p:cNvGrpSpPr>
            <a:grpSpLocks/>
          </p:cNvGrpSpPr>
          <p:nvPr/>
        </p:nvGrpSpPr>
        <p:grpSpPr bwMode="auto">
          <a:xfrm>
            <a:off x="133350" y="2024063"/>
            <a:ext cx="11857038" cy="349250"/>
            <a:chOff x="133564" y="2383604"/>
            <a:chExt cx="11856362" cy="349322"/>
          </a:xfrm>
        </p:grpSpPr>
        <p:sp>
          <p:nvSpPr>
            <p:cNvPr id="7" name="Paralelogramo 6">
              <a:extLst>
                <a:ext uri="{FF2B5EF4-FFF2-40B4-BE49-F238E27FC236}">
                  <a16:creationId xmlns:a16="http://schemas.microsoft.com/office/drawing/2014/main" id="{56F46D9E-9C2D-1A43-8888-044DF871EF5B}"/>
                </a:ext>
              </a:extLst>
            </p:cNvPr>
            <p:cNvSpPr/>
            <p:nvPr/>
          </p:nvSpPr>
          <p:spPr>
            <a:xfrm>
              <a:off x="133564" y="2383604"/>
              <a:ext cx="420664" cy="349322"/>
            </a:xfrm>
            <a:prstGeom prst="parallelogram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>
                <a:latin typeface="Cabin Regular" pitchFamily="2" charset="77"/>
              </a:endParaRPr>
            </a:p>
          </p:txBody>
        </p:sp>
        <p:sp>
          <p:nvSpPr>
            <p:cNvPr id="9" name="Paralelogramo 8">
              <a:extLst>
                <a:ext uri="{FF2B5EF4-FFF2-40B4-BE49-F238E27FC236}">
                  <a16:creationId xmlns:a16="http://schemas.microsoft.com/office/drawing/2014/main" id="{760FDF85-6A7E-ED41-A695-389FB24CEB46}"/>
                </a:ext>
              </a:extLst>
            </p:cNvPr>
            <p:cNvSpPr/>
            <p:nvPr/>
          </p:nvSpPr>
          <p:spPr>
            <a:xfrm>
              <a:off x="708206" y="2383604"/>
              <a:ext cx="422251" cy="349322"/>
            </a:xfrm>
            <a:prstGeom prst="parallelogram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>
                <a:latin typeface="Cabin Regular" pitchFamily="2" charset="77"/>
              </a:endParaRPr>
            </a:p>
          </p:txBody>
        </p:sp>
        <p:sp>
          <p:nvSpPr>
            <p:cNvPr id="10" name="Paralelogramo 9">
              <a:extLst>
                <a:ext uri="{FF2B5EF4-FFF2-40B4-BE49-F238E27FC236}">
                  <a16:creationId xmlns:a16="http://schemas.microsoft.com/office/drawing/2014/main" id="{2EFD06AC-CE98-6E40-BE78-CC174C1580E3}"/>
                </a:ext>
              </a:extLst>
            </p:cNvPr>
            <p:cNvSpPr/>
            <p:nvPr/>
          </p:nvSpPr>
          <p:spPr>
            <a:xfrm>
              <a:off x="1284436" y="2383604"/>
              <a:ext cx="420663" cy="349322"/>
            </a:xfrm>
            <a:prstGeom prst="parallelogram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>
                <a:latin typeface="Cabin Regular" pitchFamily="2" charset="77"/>
              </a:endParaRPr>
            </a:p>
          </p:txBody>
        </p:sp>
        <p:sp>
          <p:nvSpPr>
            <p:cNvPr id="12" name="Paralelogramo 11">
              <a:extLst>
                <a:ext uri="{FF2B5EF4-FFF2-40B4-BE49-F238E27FC236}">
                  <a16:creationId xmlns:a16="http://schemas.microsoft.com/office/drawing/2014/main" id="{BD49762B-AE25-E146-BB9E-8DD450A71383}"/>
                </a:ext>
              </a:extLst>
            </p:cNvPr>
            <p:cNvSpPr/>
            <p:nvPr/>
          </p:nvSpPr>
          <p:spPr>
            <a:xfrm>
              <a:off x="1859079" y="2383604"/>
              <a:ext cx="422251" cy="349322"/>
            </a:xfrm>
            <a:prstGeom prst="parallelogram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>
                <a:latin typeface="Cabin Regular" pitchFamily="2" charset="77"/>
              </a:endParaRPr>
            </a:p>
          </p:txBody>
        </p:sp>
        <p:sp>
          <p:nvSpPr>
            <p:cNvPr id="13" name="Paralelogramo 12">
              <a:extLst>
                <a:ext uri="{FF2B5EF4-FFF2-40B4-BE49-F238E27FC236}">
                  <a16:creationId xmlns:a16="http://schemas.microsoft.com/office/drawing/2014/main" id="{06C07069-724F-554A-99E7-102C6BF1A9E5}"/>
                </a:ext>
              </a:extLst>
            </p:cNvPr>
            <p:cNvSpPr/>
            <p:nvPr/>
          </p:nvSpPr>
          <p:spPr>
            <a:xfrm>
              <a:off x="2435308" y="2383604"/>
              <a:ext cx="420664" cy="349322"/>
            </a:xfrm>
            <a:prstGeom prst="parallelogram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>
                <a:latin typeface="Cabin Regular" pitchFamily="2" charset="77"/>
              </a:endParaRPr>
            </a:p>
          </p:txBody>
        </p:sp>
        <p:sp>
          <p:nvSpPr>
            <p:cNvPr id="14" name="Paralelogramo 13">
              <a:extLst>
                <a:ext uri="{FF2B5EF4-FFF2-40B4-BE49-F238E27FC236}">
                  <a16:creationId xmlns:a16="http://schemas.microsoft.com/office/drawing/2014/main" id="{C2FFFD3A-E8C3-0942-9B5E-FFFB1A5E5F08}"/>
                </a:ext>
              </a:extLst>
            </p:cNvPr>
            <p:cNvSpPr/>
            <p:nvPr/>
          </p:nvSpPr>
          <p:spPr>
            <a:xfrm>
              <a:off x="3009950" y="2383604"/>
              <a:ext cx="422251" cy="349322"/>
            </a:xfrm>
            <a:prstGeom prst="parallelogram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>
                <a:latin typeface="Cabin Regular" pitchFamily="2" charset="77"/>
              </a:endParaRPr>
            </a:p>
          </p:txBody>
        </p:sp>
        <p:sp>
          <p:nvSpPr>
            <p:cNvPr id="15" name="Paralelogramo 14">
              <a:extLst>
                <a:ext uri="{FF2B5EF4-FFF2-40B4-BE49-F238E27FC236}">
                  <a16:creationId xmlns:a16="http://schemas.microsoft.com/office/drawing/2014/main" id="{2FC786AE-4CE5-B845-AE05-7554A0847D98}"/>
                </a:ext>
              </a:extLst>
            </p:cNvPr>
            <p:cNvSpPr/>
            <p:nvPr/>
          </p:nvSpPr>
          <p:spPr>
            <a:xfrm>
              <a:off x="3586180" y="2383604"/>
              <a:ext cx="420663" cy="349322"/>
            </a:xfrm>
            <a:prstGeom prst="parallelogram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>
                <a:latin typeface="Cabin Regular" pitchFamily="2" charset="77"/>
              </a:endParaRPr>
            </a:p>
          </p:txBody>
        </p:sp>
        <p:sp>
          <p:nvSpPr>
            <p:cNvPr id="16" name="Paralelogramo 15">
              <a:extLst>
                <a:ext uri="{FF2B5EF4-FFF2-40B4-BE49-F238E27FC236}">
                  <a16:creationId xmlns:a16="http://schemas.microsoft.com/office/drawing/2014/main" id="{0A40CEE6-477A-274E-B9AB-A937F43981D7}"/>
                </a:ext>
              </a:extLst>
            </p:cNvPr>
            <p:cNvSpPr/>
            <p:nvPr/>
          </p:nvSpPr>
          <p:spPr>
            <a:xfrm>
              <a:off x="4160822" y="2383604"/>
              <a:ext cx="420663" cy="349322"/>
            </a:xfrm>
            <a:prstGeom prst="parallelogram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>
                <a:latin typeface="Cabin Regular" pitchFamily="2" charset="77"/>
              </a:endParaRPr>
            </a:p>
          </p:txBody>
        </p:sp>
        <p:sp>
          <p:nvSpPr>
            <p:cNvPr id="17" name="Paralelogramo 16">
              <a:extLst>
                <a:ext uri="{FF2B5EF4-FFF2-40B4-BE49-F238E27FC236}">
                  <a16:creationId xmlns:a16="http://schemas.microsoft.com/office/drawing/2014/main" id="{6B4C58FA-180D-934E-9CB1-749539ECEA3C}"/>
                </a:ext>
              </a:extLst>
            </p:cNvPr>
            <p:cNvSpPr/>
            <p:nvPr/>
          </p:nvSpPr>
          <p:spPr>
            <a:xfrm>
              <a:off x="7542005" y="2383604"/>
              <a:ext cx="420663" cy="349322"/>
            </a:xfrm>
            <a:prstGeom prst="parallelogram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>
                <a:latin typeface="Cabin Regular" pitchFamily="2" charset="77"/>
              </a:endParaRPr>
            </a:p>
          </p:txBody>
        </p:sp>
        <p:sp>
          <p:nvSpPr>
            <p:cNvPr id="18" name="Paralelogramo 17">
              <a:extLst>
                <a:ext uri="{FF2B5EF4-FFF2-40B4-BE49-F238E27FC236}">
                  <a16:creationId xmlns:a16="http://schemas.microsoft.com/office/drawing/2014/main" id="{D1CCF648-2D08-5545-B694-0569A18C544C}"/>
                </a:ext>
              </a:extLst>
            </p:cNvPr>
            <p:cNvSpPr/>
            <p:nvPr/>
          </p:nvSpPr>
          <p:spPr>
            <a:xfrm>
              <a:off x="8116647" y="2383604"/>
              <a:ext cx="420663" cy="349322"/>
            </a:xfrm>
            <a:prstGeom prst="parallelogram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>
                <a:latin typeface="Cabin Regular" pitchFamily="2" charset="77"/>
              </a:endParaRPr>
            </a:p>
          </p:txBody>
        </p:sp>
        <p:sp>
          <p:nvSpPr>
            <p:cNvPr id="19" name="Paralelogramo 18">
              <a:extLst>
                <a:ext uri="{FF2B5EF4-FFF2-40B4-BE49-F238E27FC236}">
                  <a16:creationId xmlns:a16="http://schemas.microsoft.com/office/drawing/2014/main" id="{D7E09A2D-DCD8-3045-87EE-F3DCF8EAF516}"/>
                </a:ext>
              </a:extLst>
            </p:cNvPr>
            <p:cNvSpPr/>
            <p:nvPr/>
          </p:nvSpPr>
          <p:spPr>
            <a:xfrm>
              <a:off x="8691289" y="2383604"/>
              <a:ext cx="422251" cy="349322"/>
            </a:xfrm>
            <a:prstGeom prst="parallelogram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>
                <a:latin typeface="Cabin Regular" pitchFamily="2" charset="77"/>
              </a:endParaRPr>
            </a:p>
          </p:txBody>
        </p:sp>
        <p:sp>
          <p:nvSpPr>
            <p:cNvPr id="20" name="Paralelogramo 19">
              <a:extLst>
                <a:ext uri="{FF2B5EF4-FFF2-40B4-BE49-F238E27FC236}">
                  <a16:creationId xmlns:a16="http://schemas.microsoft.com/office/drawing/2014/main" id="{02CE0388-8321-8148-B46B-35C15E5B5F4B}"/>
                </a:ext>
              </a:extLst>
            </p:cNvPr>
            <p:cNvSpPr/>
            <p:nvPr/>
          </p:nvSpPr>
          <p:spPr>
            <a:xfrm>
              <a:off x="9267518" y="2383604"/>
              <a:ext cx="420664" cy="349322"/>
            </a:xfrm>
            <a:prstGeom prst="parallelogram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>
                <a:latin typeface="Cabin Regular" pitchFamily="2" charset="77"/>
              </a:endParaRPr>
            </a:p>
          </p:txBody>
        </p:sp>
        <p:sp>
          <p:nvSpPr>
            <p:cNvPr id="21" name="Paralelogramo 20">
              <a:extLst>
                <a:ext uri="{FF2B5EF4-FFF2-40B4-BE49-F238E27FC236}">
                  <a16:creationId xmlns:a16="http://schemas.microsoft.com/office/drawing/2014/main" id="{9EC0B694-D3EB-2A49-8B03-A2CEE89748D6}"/>
                </a:ext>
              </a:extLst>
            </p:cNvPr>
            <p:cNvSpPr/>
            <p:nvPr/>
          </p:nvSpPr>
          <p:spPr>
            <a:xfrm>
              <a:off x="9842160" y="2383604"/>
              <a:ext cx="422251" cy="349322"/>
            </a:xfrm>
            <a:prstGeom prst="parallelogram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>
                <a:latin typeface="Cabin Regular" pitchFamily="2" charset="77"/>
              </a:endParaRPr>
            </a:p>
          </p:txBody>
        </p:sp>
        <p:sp>
          <p:nvSpPr>
            <p:cNvPr id="22" name="Paralelogramo 21">
              <a:extLst>
                <a:ext uri="{FF2B5EF4-FFF2-40B4-BE49-F238E27FC236}">
                  <a16:creationId xmlns:a16="http://schemas.microsoft.com/office/drawing/2014/main" id="{43BCFA38-9DE4-2140-BD07-6476B705E3D1}"/>
                </a:ext>
              </a:extLst>
            </p:cNvPr>
            <p:cNvSpPr/>
            <p:nvPr/>
          </p:nvSpPr>
          <p:spPr>
            <a:xfrm>
              <a:off x="10418391" y="2383604"/>
              <a:ext cx="420663" cy="349322"/>
            </a:xfrm>
            <a:prstGeom prst="parallelogram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>
                <a:latin typeface="Cabin Regular" pitchFamily="2" charset="77"/>
              </a:endParaRPr>
            </a:p>
          </p:txBody>
        </p:sp>
        <p:sp>
          <p:nvSpPr>
            <p:cNvPr id="23" name="Paralelogramo 22">
              <a:extLst>
                <a:ext uri="{FF2B5EF4-FFF2-40B4-BE49-F238E27FC236}">
                  <a16:creationId xmlns:a16="http://schemas.microsoft.com/office/drawing/2014/main" id="{DEA16356-29C1-5D43-95BB-3BF3C0B75DDA}"/>
                </a:ext>
              </a:extLst>
            </p:cNvPr>
            <p:cNvSpPr/>
            <p:nvPr/>
          </p:nvSpPr>
          <p:spPr>
            <a:xfrm>
              <a:off x="10993033" y="2383604"/>
              <a:ext cx="422251" cy="349322"/>
            </a:xfrm>
            <a:prstGeom prst="parallelogram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>
                <a:latin typeface="Cabin Regular" pitchFamily="2" charset="77"/>
              </a:endParaRPr>
            </a:p>
          </p:txBody>
        </p:sp>
        <p:sp>
          <p:nvSpPr>
            <p:cNvPr id="24" name="Paralelogramo 23">
              <a:extLst>
                <a:ext uri="{FF2B5EF4-FFF2-40B4-BE49-F238E27FC236}">
                  <a16:creationId xmlns:a16="http://schemas.microsoft.com/office/drawing/2014/main" id="{F9E3F15F-71B2-BF41-965B-944376CAB09E}"/>
                </a:ext>
              </a:extLst>
            </p:cNvPr>
            <p:cNvSpPr/>
            <p:nvPr/>
          </p:nvSpPr>
          <p:spPr>
            <a:xfrm>
              <a:off x="11569262" y="2383604"/>
              <a:ext cx="420664" cy="349322"/>
            </a:xfrm>
            <a:prstGeom prst="parallelogram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>
                <a:latin typeface="Cabin Regular" pitchFamily="2" charset="77"/>
              </a:endParaRPr>
            </a:p>
          </p:txBody>
        </p:sp>
      </p:grpSp>
      <p:pic>
        <p:nvPicPr>
          <p:cNvPr id="50179" name="Imagen 25">
            <a:extLst>
              <a:ext uri="{FF2B5EF4-FFF2-40B4-BE49-F238E27FC236}">
                <a16:creationId xmlns:a16="http://schemas.microsoft.com/office/drawing/2014/main" id="{F814467B-C684-E419-734E-C1EE4C2F49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2500" y="274638"/>
            <a:ext cx="1809750" cy="1273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181" name="Imagen 28">
            <a:extLst>
              <a:ext uri="{FF2B5EF4-FFF2-40B4-BE49-F238E27FC236}">
                <a16:creationId xmlns:a16="http://schemas.microsoft.com/office/drawing/2014/main" id="{C9A62672-A14B-636A-D2E0-5215AD5A34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434" y="390963"/>
            <a:ext cx="3475038" cy="1044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CuadroTexto 32">
            <a:extLst>
              <a:ext uri="{FF2B5EF4-FFF2-40B4-BE49-F238E27FC236}">
                <a16:creationId xmlns:a16="http://schemas.microsoft.com/office/drawing/2014/main" id="{6630A917-00DC-C544-9F3C-0F55598DEC52}"/>
              </a:ext>
            </a:extLst>
          </p:cNvPr>
          <p:cNvSpPr txBox="1"/>
          <p:nvPr/>
        </p:nvSpPr>
        <p:spPr>
          <a:xfrm>
            <a:off x="1292225" y="5564188"/>
            <a:ext cx="9709150" cy="923925"/>
          </a:xfrm>
          <a:prstGeom prst="rect">
            <a:avLst/>
          </a:prstGeom>
          <a:noFill/>
        </p:spPr>
        <p:txBody>
          <a:bodyPr lIns="91440" tIns="45720" rIns="91440" bIns="45720" anchor="t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b="1" dirty="0">
                <a:latin typeface="Open Sans Extrabold"/>
                <a:ea typeface="Open Sans Extrabold"/>
                <a:cs typeface="Open Sans Extrabold"/>
              </a:rPr>
              <a:t>LEMUR</a:t>
            </a:r>
            <a:r>
              <a:rPr lang="es-ES" dirty="0">
                <a:latin typeface="Open Sans"/>
                <a:ea typeface="Open Sans"/>
                <a:cs typeface="Open Sans"/>
              </a:rPr>
              <a:t>. </a:t>
            </a:r>
            <a:r>
              <a:rPr lang="es-ES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pen Sans"/>
                <a:ea typeface="Open Sans"/>
                <a:cs typeface="Open Sans"/>
              </a:rPr>
              <a:t>University</a:t>
            </a:r>
            <a:r>
              <a:rPr lang="es-ES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/>
                <a:ea typeface="Open Sans"/>
                <a:cs typeface="Open Sans"/>
              </a:rPr>
              <a:t> </a:t>
            </a:r>
            <a:r>
              <a:rPr lang="es-ES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pen Sans"/>
                <a:ea typeface="Open Sans"/>
                <a:cs typeface="Open Sans"/>
              </a:rPr>
              <a:t>of</a:t>
            </a:r>
            <a:r>
              <a:rPr lang="es-ES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/>
                <a:ea typeface="Open Sans"/>
                <a:cs typeface="Open Sans"/>
              </a:rPr>
              <a:t> Oviedo</a:t>
            </a:r>
            <a:br>
              <a:rPr lang="es-E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s-ES" dirty="0" err="1">
                <a:latin typeface="Cabin"/>
                <a:ea typeface="Open Sans"/>
                <a:cs typeface="Open Sans"/>
              </a:rPr>
              <a:t>Department</a:t>
            </a:r>
            <a:r>
              <a:rPr lang="es-ES" dirty="0">
                <a:latin typeface="Cabin"/>
                <a:ea typeface="Open Sans"/>
                <a:cs typeface="Open Sans"/>
              </a:rPr>
              <a:t> </a:t>
            </a:r>
            <a:r>
              <a:rPr lang="es-ES" dirty="0" err="1">
                <a:latin typeface="Cabin"/>
                <a:ea typeface="Open Sans"/>
                <a:cs typeface="Open Sans"/>
              </a:rPr>
              <a:t>of</a:t>
            </a:r>
            <a:r>
              <a:rPr lang="es-ES" dirty="0">
                <a:latin typeface="Cabin"/>
                <a:ea typeface="Open Sans"/>
                <a:cs typeface="Open Sans"/>
              </a:rPr>
              <a:t> </a:t>
            </a:r>
            <a:r>
              <a:rPr lang="es-ES" dirty="0" err="1">
                <a:latin typeface="Cabin"/>
                <a:ea typeface="Open Sans"/>
                <a:cs typeface="Open Sans"/>
              </a:rPr>
              <a:t>Electrical</a:t>
            </a:r>
            <a:r>
              <a:rPr lang="es-ES" dirty="0">
                <a:latin typeface="Cabin"/>
                <a:ea typeface="Open Sans"/>
                <a:cs typeface="Open Sans"/>
              </a:rPr>
              <a:t> </a:t>
            </a:r>
            <a:r>
              <a:rPr lang="es-ES" dirty="0" err="1">
                <a:latin typeface="Cabin"/>
                <a:ea typeface="Open Sans"/>
                <a:cs typeface="Open Sans"/>
              </a:rPr>
              <a:t>Engineering</a:t>
            </a:r>
            <a:r>
              <a:rPr lang="es-ES" dirty="0">
                <a:latin typeface="Cabin"/>
                <a:ea typeface="Open Sans"/>
                <a:cs typeface="Open Sans"/>
              </a:rPr>
              <a:t> – </a:t>
            </a:r>
            <a:r>
              <a:rPr lang="es-ES" dirty="0" err="1">
                <a:latin typeface="Cabin"/>
                <a:ea typeface="Open Sans"/>
                <a:cs typeface="Open Sans"/>
              </a:rPr>
              <a:t>lemur@uniovi.es</a:t>
            </a:r>
            <a:r>
              <a:rPr lang="es-ES" dirty="0">
                <a:latin typeface="Cabin"/>
                <a:ea typeface="Open Sans"/>
                <a:cs typeface="Open Sans"/>
              </a:rPr>
              <a:t> </a:t>
            </a:r>
            <a:endParaRPr lang="es-ES" dirty="0"/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ES" dirty="0">
              <a:latin typeface="Cabin Regular" pitchFamily="2" charset="77"/>
            </a:endParaRPr>
          </a:p>
        </p:txBody>
      </p:sp>
      <p:sp>
        <p:nvSpPr>
          <p:cNvPr id="38" name="Marcador de número de diapositiva 37">
            <a:extLst>
              <a:ext uri="{FF2B5EF4-FFF2-40B4-BE49-F238E27FC236}">
                <a16:creationId xmlns:a16="http://schemas.microsoft.com/office/drawing/2014/main" id="{1C9AE21D-258A-3942-8207-AEFDB194B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CE451CD6-3528-4897-B5EF-44F054C4B69D}" type="slidenum">
              <a:rPr lang="es-ES" altLang="es-ES">
                <a:solidFill>
                  <a:srgbClr val="898989"/>
                </a:solidFill>
                <a:latin typeface="Cabin Regular" pitchFamily="2" charset="0"/>
              </a:rPr>
              <a:pPr/>
              <a:t>1</a:t>
            </a:fld>
            <a:endParaRPr lang="es-ES" altLang="es-ES">
              <a:solidFill>
                <a:srgbClr val="898989"/>
              </a:solidFill>
              <a:latin typeface="Cabin Regular" pitchFamily="2" charset="0"/>
            </a:endParaRPr>
          </a:p>
        </p:txBody>
      </p:sp>
      <p:sp>
        <p:nvSpPr>
          <p:cNvPr id="4" name="CuadroTexto 4">
            <a:extLst>
              <a:ext uri="{FF2B5EF4-FFF2-40B4-BE49-F238E27FC236}">
                <a16:creationId xmlns:a16="http://schemas.microsoft.com/office/drawing/2014/main" id="{7A88981A-91D2-0B2B-48CA-3A28CC754594}"/>
              </a:ext>
            </a:extLst>
          </p:cNvPr>
          <p:cNvSpPr txBox="1"/>
          <p:nvPr/>
        </p:nvSpPr>
        <p:spPr>
          <a:xfrm>
            <a:off x="711432" y="4516031"/>
            <a:ext cx="10764764" cy="58477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s-E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/>
            <a:r>
              <a:rPr lang="en-US" sz="3200" kern="100" dirty="0">
                <a:solidFill>
                  <a:schemeClr val="tx2"/>
                </a:solidFill>
                <a:latin typeface="Calibri"/>
                <a:ea typeface="Calibri"/>
                <a:cs typeface="Calibri"/>
              </a:rPr>
              <a:t>Apagón - April 28, 2025</a:t>
            </a:r>
            <a:endParaRPr lang="en-US" sz="3200" kern="100" dirty="0">
              <a:solidFill>
                <a:schemeClr val="tx2"/>
              </a:solidFill>
              <a:effectLst/>
              <a:latin typeface="Calibri"/>
              <a:ea typeface="Calibri"/>
              <a:cs typeface="Calibri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881CB0C-13F4-E16E-EF14-D8AA42F5F3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05338" y="1712365"/>
            <a:ext cx="2981325" cy="267652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D72E367A-8233-3026-5777-1C68A668A1E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/>
          <a:stretch/>
        </p:blipFill>
        <p:spPr>
          <a:xfrm>
            <a:off x="1097236" y="946402"/>
            <a:ext cx="10942364" cy="547118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D09F06D-3915-1B91-0E56-12870772C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Iberia Separates from Europe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D96C00-E1DE-C4A8-DA2F-D59EDB535F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Apagón – April 28, 2025</a:t>
            </a:r>
            <a:endParaRPr lang="es-E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E8A25E-BE20-9019-AAAB-457652A63D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B3D54-5C84-4380-B90C-31F636633DA2}" type="slidenum">
              <a:rPr lang="es-ES" altLang="es-ES" smtClean="0"/>
              <a:pPr/>
              <a:t>10</a:t>
            </a:fld>
            <a:endParaRPr lang="es-ES" altLang="es-E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9ED9CD-7FA6-E554-C43F-BD0CAA7D14F0}"/>
              </a:ext>
            </a:extLst>
          </p:cNvPr>
          <p:cNvSpPr txBox="1"/>
          <p:nvPr/>
        </p:nvSpPr>
        <p:spPr>
          <a:xfrm>
            <a:off x="1127436" y="1292786"/>
            <a:ext cx="2810312" cy="1092607"/>
          </a:xfrm>
          <a:prstGeom prst="rect">
            <a:avLst/>
          </a:prstGeom>
          <a:solidFill>
            <a:srgbClr val="E9E9E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 Significant frequency drop @ </a:t>
            </a:r>
            <a:r>
              <a:rPr lang="en-US" dirty="0">
                <a:solidFill>
                  <a:srgbClr val="C00000"/>
                </a:solidFill>
              </a:rPr>
              <a:t>12:32:57.3</a:t>
            </a:r>
            <a:r>
              <a:rPr lang="en-US" dirty="0"/>
              <a:t> due to some loss of generation </a:t>
            </a:r>
          </a:p>
          <a:p>
            <a:pPr algn="ctr"/>
            <a:r>
              <a:rPr lang="en-US" sz="1000" dirty="0"/>
              <a:t>(</a:t>
            </a:r>
            <a:r>
              <a:rPr lang="en-US" sz="1000" dirty="0">
                <a:hlinkClick r:id="rId3"/>
              </a:rPr>
              <a:t>link to news conference</a:t>
            </a:r>
            <a:r>
              <a:rPr lang="en-US" sz="1000" dirty="0"/>
              <a:t>)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66E191-D533-76CB-F713-410A0C3B4FF9}"/>
              </a:ext>
            </a:extLst>
          </p:cNvPr>
          <p:cNvSpPr txBox="1"/>
          <p:nvPr/>
        </p:nvSpPr>
        <p:spPr>
          <a:xfrm>
            <a:off x="6096000" y="2385393"/>
            <a:ext cx="1933073" cy="430887"/>
          </a:xfrm>
          <a:prstGeom prst="rect">
            <a:avLst/>
          </a:prstGeom>
          <a:solidFill>
            <a:srgbClr val="E9E9E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Oscillations persist but Iberia stays connected until…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5E19BAA-418F-825A-B5FB-B2B950E8FF0B}"/>
              </a:ext>
            </a:extLst>
          </p:cNvPr>
          <p:cNvSpPr/>
          <p:nvPr/>
        </p:nvSpPr>
        <p:spPr>
          <a:xfrm>
            <a:off x="4341264" y="2315910"/>
            <a:ext cx="521294" cy="957129"/>
          </a:xfrm>
          <a:prstGeom prst="rect">
            <a:avLst/>
          </a:prstGeom>
          <a:noFill/>
          <a:ln w="38100">
            <a:solidFill>
              <a:srgbClr val="FFCC2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AFCE2C8-5E67-08BC-5663-70180BA57B6B}"/>
              </a:ext>
            </a:extLst>
          </p:cNvPr>
          <p:cNvSpPr txBox="1"/>
          <p:nvPr/>
        </p:nvSpPr>
        <p:spPr>
          <a:xfrm>
            <a:off x="2174931" y="3380996"/>
            <a:ext cx="4217323" cy="923330"/>
          </a:xfrm>
          <a:prstGeom prst="rect">
            <a:avLst/>
          </a:prstGeom>
          <a:solidFill>
            <a:srgbClr val="E9E9E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 First ”event” @ </a:t>
            </a:r>
            <a:r>
              <a:rPr lang="en-US" dirty="0">
                <a:solidFill>
                  <a:srgbClr val="C00000"/>
                </a:solidFill>
              </a:rPr>
              <a:t>12:33:16.5:</a:t>
            </a:r>
            <a:r>
              <a:rPr lang="en-US" dirty="0"/>
              <a:t> Likely some large source tripped and started the cascade of “15GW in 5 seconds”.**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A89A8C0-FA7B-4816-243E-9C4811723699}"/>
              </a:ext>
            </a:extLst>
          </p:cNvPr>
          <p:cNvSpPr txBox="1"/>
          <p:nvPr/>
        </p:nvSpPr>
        <p:spPr>
          <a:xfrm>
            <a:off x="5404954" y="4365357"/>
            <a:ext cx="2872543" cy="338554"/>
          </a:xfrm>
          <a:prstGeom prst="rect">
            <a:avLst/>
          </a:prstGeom>
          <a:solidFill>
            <a:srgbClr val="E9E9E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Second “event” @ ~</a:t>
            </a:r>
            <a:r>
              <a:rPr lang="en-US" sz="1600" dirty="0">
                <a:solidFill>
                  <a:srgbClr val="C00000"/>
                </a:solidFill>
              </a:rPr>
              <a:t>12:33:17.8</a:t>
            </a:r>
            <a:r>
              <a:rPr lang="en-US" sz="1600" dirty="0"/>
              <a:t>:  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B371B99-30AC-C8FB-4412-C81C844F47F0}"/>
              </a:ext>
            </a:extLst>
          </p:cNvPr>
          <p:cNvCxnSpPr>
            <a:cxnSpLocks/>
          </p:cNvCxnSpPr>
          <p:nvPr/>
        </p:nvCxnSpPr>
        <p:spPr>
          <a:xfrm flipV="1">
            <a:off x="6392254" y="3273039"/>
            <a:ext cx="2391019" cy="311923"/>
          </a:xfrm>
          <a:prstGeom prst="straightConnector1">
            <a:avLst/>
          </a:prstGeom>
          <a:ln w="38100">
            <a:solidFill>
              <a:srgbClr val="FFCC2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DAFC102-8576-0282-B3C8-0E9C71F13128}"/>
              </a:ext>
            </a:extLst>
          </p:cNvPr>
          <p:cNvCxnSpPr>
            <a:cxnSpLocks/>
            <a:stCxn id="11" idx="3"/>
          </p:cNvCxnSpPr>
          <p:nvPr/>
        </p:nvCxnSpPr>
        <p:spPr>
          <a:xfrm flipV="1">
            <a:off x="8277497" y="4388544"/>
            <a:ext cx="803305" cy="146090"/>
          </a:xfrm>
          <a:prstGeom prst="straightConnector1">
            <a:avLst/>
          </a:prstGeom>
          <a:ln w="38100">
            <a:solidFill>
              <a:srgbClr val="FFCC2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B2B1AE84-03BB-3345-FF87-8496F2B10A29}"/>
              </a:ext>
            </a:extLst>
          </p:cNvPr>
          <p:cNvSpPr/>
          <p:nvPr/>
        </p:nvSpPr>
        <p:spPr>
          <a:xfrm>
            <a:off x="9672506" y="2755575"/>
            <a:ext cx="1992864" cy="2219097"/>
          </a:xfrm>
          <a:prstGeom prst="rect">
            <a:avLst/>
          </a:prstGeom>
          <a:noFill/>
          <a:ln w="381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F728C36-E74A-71D7-FF0D-75F12B6716B4}"/>
              </a:ext>
            </a:extLst>
          </p:cNvPr>
          <p:cNvSpPr txBox="1"/>
          <p:nvPr/>
        </p:nvSpPr>
        <p:spPr>
          <a:xfrm>
            <a:off x="9583662" y="2195612"/>
            <a:ext cx="2170552" cy="523220"/>
          </a:xfrm>
          <a:prstGeom prst="rect">
            <a:avLst/>
          </a:prstGeom>
          <a:solidFill>
            <a:srgbClr val="E9E9E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Rest of Europe actives FCR and stabilizes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818C1EE-5B14-954B-3DCF-829A6EF845D4}"/>
              </a:ext>
            </a:extLst>
          </p:cNvPr>
          <p:cNvSpPr txBox="1"/>
          <p:nvPr/>
        </p:nvSpPr>
        <p:spPr>
          <a:xfrm>
            <a:off x="4486542" y="5299929"/>
            <a:ext cx="4217322" cy="584775"/>
          </a:xfrm>
          <a:prstGeom prst="rect">
            <a:avLst/>
          </a:prstGeom>
          <a:solidFill>
            <a:srgbClr val="E9E9E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Separation from France @ </a:t>
            </a:r>
            <a:r>
              <a:rPr lang="en-US" sz="1600" dirty="0">
                <a:solidFill>
                  <a:srgbClr val="C00000"/>
                </a:solidFill>
              </a:rPr>
              <a:t>~12:33:19.4</a:t>
            </a:r>
            <a:r>
              <a:rPr lang="en-US" sz="1600" dirty="0"/>
              <a:t>: Rest of Europe recovers, Iberian frequency collapses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C6175BA-68C4-D1E8-4854-7F7983A22C89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8703864" y="5592317"/>
            <a:ext cx="676306" cy="292387"/>
          </a:xfrm>
          <a:prstGeom prst="straightConnector1">
            <a:avLst/>
          </a:prstGeom>
          <a:ln w="38100">
            <a:solidFill>
              <a:srgbClr val="FFCC2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48106FAE-24E3-76F9-ED84-E070CB0D019D}"/>
              </a:ext>
            </a:extLst>
          </p:cNvPr>
          <p:cNvSpPr txBox="1"/>
          <p:nvPr/>
        </p:nvSpPr>
        <p:spPr>
          <a:xfrm>
            <a:off x="1243258" y="6454327"/>
            <a:ext cx="3358653" cy="338554"/>
          </a:xfrm>
          <a:prstGeom prst="rect">
            <a:avLst/>
          </a:prstGeom>
          <a:solidFill>
            <a:srgbClr val="E9E9E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** ”</a:t>
            </a:r>
            <a:r>
              <a:rPr lang="en-US" sz="800" i="0" dirty="0" err="1">
                <a:solidFill>
                  <a:srgbClr val="000000"/>
                </a:solidFill>
                <a:effectLst/>
                <a:latin typeface="Miller Display"/>
              </a:rPr>
              <a:t>desconexión</a:t>
            </a:r>
            <a:r>
              <a:rPr lang="en-US" sz="800" i="0" dirty="0">
                <a:solidFill>
                  <a:srgbClr val="000000"/>
                </a:solidFill>
                <a:effectLst/>
                <a:latin typeface="Miller Display"/>
              </a:rPr>
              <a:t> </a:t>
            </a:r>
            <a:r>
              <a:rPr lang="en-US" sz="800" i="0" dirty="0" err="1">
                <a:solidFill>
                  <a:srgbClr val="000000"/>
                </a:solidFill>
                <a:effectLst/>
                <a:latin typeface="Miller Display"/>
              </a:rPr>
              <a:t>repentina</a:t>
            </a:r>
            <a:r>
              <a:rPr lang="en-US" sz="800" i="0" dirty="0">
                <a:solidFill>
                  <a:srgbClr val="000000"/>
                </a:solidFill>
                <a:effectLst/>
                <a:latin typeface="Miller Display"/>
              </a:rPr>
              <a:t> de dos </a:t>
            </a:r>
            <a:r>
              <a:rPr lang="en-US" sz="800" i="0" dirty="0" err="1">
                <a:solidFill>
                  <a:srgbClr val="000000"/>
                </a:solidFill>
                <a:effectLst/>
                <a:latin typeface="Miller Display"/>
              </a:rPr>
              <a:t>centrales</a:t>
            </a:r>
            <a:r>
              <a:rPr lang="en-US" sz="800" i="0" dirty="0">
                <a:solidFill>
                  <a:srgbClr val="000000"/>
                </a:solidFill>
                <a:effectLst/>
                <a:latin typeface="Miller Display"/>
              </a:rPr>
              <a:t> de </a:t>
            </a:r>
            <a:r>
              <a:rPr lang="en-US" sz="800" i="0" dirty="0" err="1">
                <a:solidFill>
                  <a:srgbClr val="000000"/>
                </a:solidFill>
                <a:effectLst/>
                <a:latin typeface="Miller Display"/>
              </a:rPr>
              <a:t>generación</a:t>
            </a:r>
            <a:r>
              <a:rPr lang="en-US" sz="800" i="0" dirty="0">
                <a:solidFill>
                  <a:srgbClr val="000000"/>
                </a:solidFill>
                <a:effectLst/>
                <a:latin typeface="Miller Display"/>
              </a:rPr>
              <a:t> </a:t>
            </a:r>
            <a:r>
              <a:rPr lang="en-US" sz="800" i="0" dirty="0" err="1">
                <a:solidFill>
                  <a:srgbClr val="000000"/>
                </a:solidFill>
                <a:effectLst/>
                <a:latin typeface="Miller Display"/>
              </a:rPr>
              <a:t>eléctrica</a:t>
            </a:r>
            <a:r>
              <a:rPr lang="en-US" sz="800" i="0" dirty="0">
                <a:solidFill>
                  <a:srgbClr val="000000"/>
                </a:solidFill>
                <a:effectLst/>
                <a:latin typeface="Miller Display"/>
              </a:rPr>
              <a:t> </a:t>
            </a:r>
            <a:r>
              <a:rPr lang="en-US" sz="800" i="0" dirty="0" err="1">
                <a:solidFill>
                  <a:srgbClr val="000000"/>
                </a:solidFill>
                <a:effectLst/>
                <a:latin typeface="Miller Display"/>
              </a:rPr>
              <a:t>en</a:t>
            </a:r>
            <a:r>
              <a:rPr lang="en-US" sz="800" i="0" dirty="0">
                <a:solidFill>
                  <a:srgbClr val="000000"/>
                </a:solidFill>
                <a:effectLst/>
                <a:latin typeface="Miller Display"/>
              </a:rPr>
              <a:t> </a:t>
            </a:r>
            <a:r>
              <a:rPr lang="en-US" sz="800" i="0" dirty="0" err="1">
                <a:solidFill>
                  <a:srgbClr val="000000"/>
                </a:solidFill>
                <a:effectLst/>
                <a:latin typeface="Miller Display"/>
              </a:rPr>
              <a:t>el</a:t>
            </a:r>
            <a:r>
              <a:rPr lang="en-US" sz="800" i="0" dirty="0">
                <a:solidFill>
                  <a:srgbClr val="000000"/>
                </a:solidFill>
                <a:effectLst/>
                <a:latin typeface="Miller Display"/>
              </a:rPr>
              <a:t> </a:t>
            </a:r>
            <a:r>
              <a:rPr lang="en-US" sz="800" i="0" dirty="0" err="1">
                <a:solidFill>
                  <a:srgbClr val="000000"/>
                </a:solidFill>
                <a:effectLst/>
                <a:latin typeface="Miller Display"/>
              </a:rPr>
              <a:t>suroeste</a:t>
            </a:r>
            <a:r>
              <a:rPr lang="en-US" sz="800" i="0" dirty="0">
                <a:solidFill>
                  <a:srgbClr val="000000"/>
                </a:solidFill>
                <a:effectLst/>
                <a:latin typeface="Miller Display"/>
              </a:rPr>
              <a:t> de la peninsula” [</a:t>
            </a:r>
            <a:r>
              <a:rPr lang="en-US" sz="800" i="0" dirty="0">
                <a:solidFill>
                  <a:srgbClr val="000000"/>
                </a:solidFill>
                <a:effectLst/>
                <a:latin typeface="Miller Display"/>
                <a:hlinkClick r:id="rId4"/>
              </a:rPr>
              <a:t>El Periodico de la Energia, 29 Abril 2025</a:t>
            </a:r>
            <a:r>
              <a:rPr lang="en-US" sz="800" i="0" dirty="0">
                <a:solidFill>
                  <a:srgbClr val="000000"/>
                </a:solidFill>
                <a:effectLst/>
                <a:latin typeface="Miller Display"/>
              </a:rPr>
              <a:t>]</a:t>
            </a:r>
            <a:endParaRPr lang="en-US" sz="800" dirty="0"/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2D03D5BA-3D60-0166-CC96-32D0A7426AB5}"/>
              </a:ext>
            </a:extLst>
          </p:cNvPr>
          <p:cNvSpPr/>
          <p:nvPr/>
        </p:nvSpPr>
        <p:spPr>
          <a:xfrm>
            <a:off x="3967949" y="1877635"/>
            <a:ext cx="610108" cy="399282"/>
          </a:xfrm>
          <a:custGeom>
            <a:avLst/>
            <a:gdLst>
              <a:gd name="connsiteX0" fmla="*/ 0 w 351227"/>
              <a:gd name="connsiteY0" fmla="*/ 737 h 351964"/>
              <a:gd name="connsiteX1" fmla="*/ 218003 w 351227"/>
              <a:gd name="connsiteY1" fmla="*/ 55238 h 351964"/>
              <a:gd name="connsiteX2" fmla="*/ 351227 w 351227"/>
              <a:gd name="connsiteY2" fmla="*/ 351964 h 351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51227" h="351964">
                <a:moveTo>
                  <a:pt x="0" y="737"/>
                </a:moveTo>
                <a:cubicBezTo>
                  <a:pt x="79732" y="-1282"/>
                  <a:pt x="159465" y="-3300"/>
                  <a:pt x="218003" y="55238"/>
                </a:cubicBezTo>
                <a:cubicBezTo>
                  <a:pt x="276541" y="113776"/>
                  <a:pt x="313884" y="232870"/>
                  <a:pt x="351227" y="351964"/>
                </a:cubicBezTo>
              </a:path>
            </a:pathLst>
          </a:custGeom>
          <a:noFill/>
          <a:ln w="28575">
            <a:solidFill>
              <a:srgbClr val="FFCC28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1000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649B8-6339-116F-B5DB-E4BF4A093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Frequency is consistently to fast all morning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1E6B4B-F378-32C5-4486-9CE493283F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Apagón – April 28, 2025</a:t>
            </a:r>
            <a:endParaRPr lang="es-E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09E6D3-7FD0-FBA7-AFA6-3B341A25D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B3D54-5C84-4380-B90C-31F636633DA2}" type="slidenum">
              <a:rPr lang="es-ES" altLang="es-ES" smtClean="0"/>
              <a:pPr/>
              <a:t>11</a:t>
            </a:fld>
            <a:endParaRPr lang="es-ES" altLang="es-ES"/>
          </a:p>
        </p:txBody>
      </p:sp>
      <p:pic>
        <p:nvPicPr>
          <p:cNvPr id="6" name="Picture 5" descr="A graph showing a line&#10;&#10;AI-generated content may be incorrect.">
            <a:extLst>
              <a:ext uri="{FF2B5EF4-FFF2-40B4-BE49-F238E27FC236}">
                <a16:creationId xmlns:a16="http://schemas.microsoft.com/office/drawing/2014/main" id="{86AAA95E-7D85-27BC-6FFA-C1618F144B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1332" y="975436"/>
            <a:ext cx="10761828" cy="538091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662947E-E7F7-8B8F-304F-4AB5043369FC}"/>
              </a:ext>
            </a:extLst>
          </p:cNvPr>
          <p:cNvSpPr txBox="1"/>
          <p:nvPr/>
        </p:nvSpPr>
        <p:spPr>
          <a:xfrm>
            <a:off x="2375406" y="2788279"/>
            <a:ext cx="956345" cy="307777"/>
          </a:xfrm>
          <a:prstGeom prst="rect">
            <a:avLst/>
          </a:prstGeom>
          <a:solidFill>
            <a:srgbClr val="E9E9E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frequency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FE291D8-AC05-2EAD-176B-8C560697BB56}"/>
              </a:ext>
            </a:extLst>
          </p:cNvPr>
          <p:cNvCxnSpPr/>
          <p:nvPr/>
        </p:nvCxnSpPr>
        <p:spPr>
          <a:xfrm flipV="1">
            <a:off x="2567031" y="3338818"/>
            <a:ext cx="956345" cy="478173"/>
          </a:xfrm>
          <a:prstGeom prst="straightConnector1">
            <a:avLst/>
          </a:prstGeom>
          <a:ln w="28575">
            <a:solidFill>
              <a:srgbClr val="FFCC2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8F2BD73-9B24-F55F-22B7-154EDFF96E45}"/>
              </a:ext>
            </a:extLst>
          </p:cNvPr>
          <p:cNvCxnSpPr>
            <a:cxnSpLocks/>
          </p:cNvCxnSpPr>
          <p:nvPr/>
        </p:nvCxnSpPr>
        <p:spPr>
          <a:xfrm flipV="1">
            <a:off x="3784394" y="3429000"/>
            <a:ext cx="1131555" cy="387991"/>
          </a:xfrm>
          <a:prstGeom prst="straightConnector1">
            <a:avLst/>
          </a:prstGeom>
          <a:ln w="28575">
            <a:solidFill>
              <a:srgbClr val="FFCC2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4658001-D052-B158-ED05-E90344F9CD8A}"/>
              </a:ext>
            </a:extLst>
          </p:cNvPr>
          <p:cNvCxnSpPr>
            <a:cxnSpLocks/>
          </p:cNvCxnSpPr>
          <p:nvPr/>
        </p:nvCxnSpPr>
        <p:spPr>
          <a:xfrm flipV="1">
            <a:off x="5337535" y="3321043"/>
            <a:ext cx="1131555" cy="387991"/>
          </a:xfrm>
          <a:prstGeom prst="straightConnector1">
            <a:avLst/>
          </a:prstGeom>
          <a:ln w="28575">
            <a:solidFill>
              <a:srgbClr val="FFCC2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D9AA1B7-8196-DEA8-7A71-9FCAAA355F12}"/>
              </a:ext>
            </a:extLst>
          </p:cNvPr>
          <p:cNvCxnSpPr>
            <a:cxnSpLocks/>
          </p:cNvCxnSpPr>
          <p:nvPr/>
        </p:nvCxnSpPr>
        <p:spPr>
          <a:xfrm flipV="1">
            <a:off x="6789051" y="3321043"/>
            <a:ext cx="1131555" cy="387991"/>
          </a:xfrm>
          <a:prstGeom prst="straightConnector1">
            <a:avLst/>
          </a:prstGeom>
          <a:ln w="28575">
            <a:solidFill>
              <a:srgbClr val="FFCC2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240BF30-BFF7-8AA3-2B2D-26EF8153B011}"/>
              </a:ext>
            </a:extLst>
          </p:cNvPr>
          <p:cNvCxnSpPr>
            <a:cxnSpLocks/>
          </p:cNvCxnSpPr>
          <p:nvPr/>
        </p:nvCxnSpPr>
        <p:spPr>
          <a:xfrm flipV="1">
            <a:off x="8283249" y="3314751"/>
            <a:ext cx="1131555" cy="387991"/>
          </a:xfrm>
          <a:prstGeom prst="straightConnector1">
            <a:avLst/>
          </a:prstGeom>
          <a:ln w="28575">
            <a:solidFill>
              <a:srgbClr val="FFCC2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CA646B3-36AE-58F5-D297-D73365314975}"/>
              </a:ext>
            </a:extLst>
          </p:cNvPr>
          <p:cNvCxnSpPr>
            <a:cxnSpLocks/>
          </p:cNvCxnSpPr>
          <p:nvPr/>
        </p:nvCxnSpPr>
        <p:spPr>
          <a:xfrm flipV="1">
            <a:off x="9982200" y="3153407"/>
            <a:ext cx="1131555" cy="387991"/>
          </a:xfrm>
          <a:prstGeom prst="straightConnector1">
            <a:avLst/>
          </a:prstGeom>
          <a:ln w="28575">
            <a:solidFill>
              <a:srgbClr val="FFCC2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C6A44F2-5255-E729-DF53-EB23F02493A6}"/>
              </a:ext>
            </a:extLst>
          </p:cNvPr>
          <p:cNvSpPr txBox="1"/>
          <p:nvPr/>
        </p:nvSpPr>
        <p:spPr>
          <a:xfrm>
            <a:off x="3959604" y="2795085"/>
            <a:ext cx="956345" cy="307777"/>
          </a:xfrm>
          <a:prstGeom prst="rect">
            <a:avLst/>
          </a:prstGeom>
          <a:solidFill>
            <a:srgbClr val="E9E9E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ascends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CCBB426-F0E7-6608-431B-0ACE6A9AED09}"/>
              </a:ext>
            </a:extLst>
          </p:cNvPr>
          <p:cNvSpPr txBox="1"/>
          <p:nvPr/>
        </p:nvSpPr>
        <p:spPr>
          <a:xfrm>
            <a:off x="5425139" y="2794443"/>
            <a:ext cx="956345" cy="307777"/>
          </a:xfrm>
          <a:prstGeom prst="rect">
            <a:avLst/>
          </a:prstGeom>
          <a:solidFill>
            <a:srgbClr val="E9E9E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within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572A56B-884B-CB88-FE97-A17F3A8E5EC0}"/>
              </a:ext>
            </a:extLst>
          </p:cNvPr>
          <p:cNvSpPr txBox="1"/>
          <p:nvPr/>
        </p:nvSpPr>
        <p:spPr>
          <a:xfrm>
            <a:off x="8472920" y="2788281"/>
            <a:ext cx="956345" cy="307777"/>
          </a:xfrm>
          <a:prstGeom prst="rect">
            <a:avLst/>
          </a:prstGeom>
          <a:solidFill>
            <a:srgbClr val="E9E9E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market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D213724-6AD2-892E-B4C7-7C71F6ECB5F5}"/>
              </a:ext>
            </a:extLst>
          </p:cNvPr>
          <p:cNvSpPr txBox="1"/>
          <p:nvPr/>
        </p:nvSpPr>
        <p:spPr>
          <a:xfrm>
            <a:off x="10057118" y="2788282"/>
            <a:ext cx="956345" cy="307777"/>
          </a:xfrm>
          <a:prstGeom prst="rect">
            <a:avLst/>
          </a:prstGeom>
          <a:solidFill>
            <a:srgbClr val="E9E9E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interval!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EDD6BB3-689F-7757-80FE-210E152CBDB9}"/>
              </a:ext>
            </a:extLst>
          </p:cNvPr>
          <p:cNvSpPr txBox="1"/>
          <p:nvPr/>
        </p:nvSpPr>
        <p:spPr>
          <a:xfrm>
            <a:off x="6975050" y="2788280"/>
            <a:ext cx="956345" cy="307777"/>
          </a:xfrm>
          <a:prstGeom prst="rect">
            <a:avLst/>
          </a:prstGeom>
          <a:solidFill>
            <a:srgbClr val="E9E9E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each</a:t>
            </a:r>
          </a:p>
        </p:txBody>
      </p:sp>
    </p:spTree>
    <p:extLst>
      <p:ext uri="{BB962C8B-B14F-4D97-AF65-F5344CB8AC3E}">
        <p14:creationId xmlns:p14="http://schemas.microsoft.com/office/powerpoint/2010/main" val="24012014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A527B7-B1D5-0298-CCB2-AF3DBB000A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aralelogramo 6">
            <a:extLst>
              <a:ext uri="{FF2B5EF4-FFF2-40B4-BE49-F238E27FC236}">
                <a16:creationId xmlns:a16="http://schemas.microsoft.com/office/drawing/2014/main" id="{F6545BFE-BB10-8421-40F3-000D4C50A5F6}"/>
              </a:ext>
            </a:extLst>
          </p:cNvPr>
          <p:cNvSpPr/>
          <p:nvPr/>
        </p:nvSpPr>
        <p:spPr>
          <a:xfrm flipH="1">
            <a:off x="0" y="0"/>
            <a:ext cx="5527675" cy="6858000"/>
          </a:xfrm>
          <a:prstGeom prst="parallelogram">
            <a:avLst/>
          </a:prstGeom>
          <a:solidFill>
            <a:srgbClr val="FFCC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ES">
              <a:latin typeface="Cabin Regular" pitchFamily="2" charset="77"/>
            </a:endParaRP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A9B32B6B-286D-B587-85B4-1FC507B9E3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75AE09BB-B6BF-466C-9F64-2188A5A41A10}" type="slidenum">
              <a:rPr lang="es-ES" altLang="es-ES">
                <a:solidFill>
                  <a:srgbClr val="898989"/>
                </a:solidFill>
                <a:latin typeface="Cabin Regular" pitchFamily="2" charset="0"/>
              </a:rPr>
              <a:pPr/>
              <a:t>12</a:t>
            </a:fld>
            <a:endParaRPr lang="es-ES" altLang="es-ES">
              <a:solidFill>
                <a:srgbClr val="898989"/>
              </a:solidFill>
              <a:latin typeface="Cabin Regular" pitchFamily="2" charset="0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E3D53BAC-3FFA-7F26-0128-B8726748F888}"/>
              </a:ext>
            </a:extLst>
          </p:cNvPr>
          <p:cNvSpPr txBox="1"/>
          <p:nvPr/>
        </p:nvSpPr>
        <p:spPr>
          <a:xfrm>
            <a:off x="2252664" y="2787650"/>
            <a:ext cx="87788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3600" b="1" spc="300" dirty="0" err="1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Rate</a:t>
            </a:r>
            <a:r>
              <a:rPr lang="es-ES" sz="3600" b="1" spc="300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 </a:t>
            </a:r>
            <a:r>
              <a:rPr lang="es-ES" sz="3600" b="1" spc="300" dirty="0" err="1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of</a:t>
            </a:r>
            <a:r>
              <a:rPr lang="es-ES" sz="3600" b="1" spc="300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 Change </a:t>
            </a:r>
            <a:r>
              <a:rPr lang="es-ES" sz="3600" b="1" spc="300" dirty="0" err="1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of</a:t>
            </a:r>
            <a:r>
              <a:rPr lang="es-ES" sz="3600" b="1" spc="300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 </a:t>
            </a:r>
            <a:r>
              <a:rPr lang="es-ES" sz="3600" b="1" spc="300" dirty="0" err="1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Frequency</a:t>
            </a:r>
            <a:endParaRPr lang="es-ES" dirty="0">
              <a:latin typeface="Cabin Regular" pitchFamily="2" charset="77"/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168594E2-CA84-BB04-DF14-402D08E95ED9}"/>
              </a:ext>
            </a:extLst>
          </p:cNvPr>
          <p:cNvSpPr/>
          <p:nvPr/>
        </p:nvSpPr>
        <p:spPr>
          <a:xfrm flipV="1">
            <a:off x="8097838" y="3527425"/>
            <a:ext cx="1751012" cy="46038"/>
          </a:xfrm>
          <a:prstGeom prst="rect">
            <a:avLst/>
          </a:prstGeom>
          <a:solidFill>
            <a:srgbClr val="FFCC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ES">
              <a:latin typeface="Cabin Regular" pitchFamily="2" charset="77"/>
            </a:endParaRPr>
          </a:p>
        </p:txBody>
      </p:sp>
      <p:sp>
        <p:nvSpPr>
          <p:cNvPr id="54278" name="CuadroTexto 5">
            <a:extLst>
              <a:ext uri="{FF2B5EF4-FFF2-40B4-BE49-F238E27FC236}">
                <a16:creationId xmlns:a16="http://schemas.microsoft.com/office/drawing/2014/main" id="{8C66E389-97E8-D9A6-F827-56CF5DF959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52663" y="2308225"/>
            <a:ext cx="39370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s-ES" altLang="es-ES" b="1" dirty="0" err="1">
                <a:latin typeface="Open Sans" panose="020B0606030504020204" pitchFamily="34" charset="0"/>
                <a:cs typeface="Open Sans" panose="020B0606030504020204" pitchFamily="34" charset="0"/>
              </a:rPr>
              <a:t>Section</a:t>
            </a:r>
            <a:r>
              <a:rPr lang="es-ES" altLang="es-ES" dirty="0">
                <a:latin typeface="Cabin Regular" pitchFamily="2" charset="0"/>
              </a:rPr>
              <a:t> 2</a:t>
            </a:r>
          </a:p>
        </p:txBody>
      </p:sp>
      <p:pic>
        <p:nvPicPr>
          <p:cNvPr id="9" name="Imagen 5">
            <a:extLst>
              <a:ext uri="{FF2B5EF4-FFF2-40B4-BE49-F238E27FC236}">
                <a16:creationId xmlns:a16="http://schemas.microsoft.com/office/drawing/2014/main" id="{D017E832-6263-1272-99F7-8E9D1EEC54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9080" y="122503"/>
            <a:ext cx="904080" cy="809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23620B47-66DF-0D8A-C4ED-DE956A06BB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40" y="122503"/>
            <a:ext cx="1097236" cy="809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048196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CA13D3-2837-659F-3A58-29723E468A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Rocof Overview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09A6161-37A5-6E82-D602-55A5BF75FE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Apagón – April 28, 2025</a:t>
            </a:r>
            <a:endParaRPr lang="es-E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B73AD9-E630-D75C-FC49-A6802C682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B3D54-5C84-4380-B90C-31F636633DA2}" type="slidenum">
              <a:rPr lang="es-ES" altLang="es-ES" smtClean="0"/>
              <a:pPr/>
              <a:t>13</a:t>
            </a:fld>
            <a:endParaRPr lang="es-ES" altLang="es-E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CD60566-0B2F-6EF9-299D-60339EECC7C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271332" y="975436"/>
            <a:ext cx="10761828" cy="538091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A7C0F36-40E4-9752-26F4-62C8B262037A}"/>
              </a:ext>
            </a:extLst>
          </p:cNvPr>
          <p:cNvSpPr txBox="1"/>
          <p:nvPr/>
        </p:nvSpPr>
        <p:spPr>
          <a:xfrm>
            <a:off x="6652246" y="4236328"/>
            <a:ext cx="3718447" cy="1354217"/>
          </a:xfrm>
          <a:prstGeom prst="rect">
            <a:avLst/>
          </a:prstGeom>
          <a:solidFill>
            <a:srgbClr val="E9E9E9"/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ES_Malaga PMU data did not violate any of the entso-e RoCoF disconnection limits: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&gt; 1.25 Hz/s for 500ms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&gt; 1.5 Hz/s for 1s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&gt; 2 Hz/s for 2s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515B78E-3E9A-F84F-3FE9-A7420456B2A4}"/>
              </a:ext>
            </a:extLst>
          </p:cNvPr>
          <p:cNvCxnSpPr>
            <a:cxnSpLocks/>
            <a:stCxn id="9" idx="1"/>
          </p:cNvCxnSpPr>
          <p:nvPr/>
        </p:nvCxnSpPr>
        <p:spPr>
          <a:xfrm flipH="1">
            <a:off x="2954179" y="2167117"/>
            <a:ext cx="499623" cy="588231"/>
          </a:xfrm>
          <a:prstGeom prst="straightConnector1">
            <a:avLst/>
          </a:prstGeom>
          <a:ln w="38100">
            <a:solidFill>
              <a:srgbClr val="FFCC2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57DF58D-954B-9556-B16D-B5C64BF9E6DE}"/>
              </a:ext>
            </a:extLst>
          </p:cNvPr>
          <p:cNvSpPr txBox="1"/>
          <p:nvPr/>
        </p:nvSpPr>
        <p:spPr>
          <a:xfrm>
            <a:off x="3453802" y="1905507"/>
            <a:ext cx="1709000" cy="523220"/>
          </a:xfrm>
          <a:prstGeom prst="rect">
            <a:avLst/>
          </a:prstGeom>
          <a:solidFill>
            <a:srgbClr val="E9E9E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Instantaneous RoCoF = +0.71 Hz/s</a:t>
            </a:r>
          </a:p>
        </p:txBody>
      </p:sp>
    </p:spTree>
    <p:extLst>
      <p:ext uri="{BB962C8B-B14F-4D97-AF65-F5344CB8AC3E}">
        <p14:creationId xmlns:p14="http://schemas.microsoft.com/office/powerpoint/2010/main" val="19245847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CD46A3BC-79DA-E736-CFA5-050DB9ACB0A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075410" y="1149292"/>
            <a:ext cx="10757042" cy="537852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C0EEE18-99D1-4340-328D-2500A801E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Rocof stayed within limits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D87616-F68E-2705-D3A0-1CFDBD0FF5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Apagón – April 28, 2025</a:t>
            </a:r>
            <a:endParaRPr lang="es-E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8D602B-4580-16A3-419B-EA77A252E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B3D54-5C84-4380-B90C-31F636633DA2}" type="slidenum">
              <a:rPr lang="es-ES" altLang="es-ES" smtClean="0"/>
              <a:pPr/>
              <a:t>14</a:t>
            </a:fld>
            <a:endParaRPr lang="es-ES" altLang="es-E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B3B747-657D-B45C-16ED-FF6EE61E8298}"/>
              </a:ext>
            </a:extLst>
          </p:cNvPr>
          <p:cNvSpPr txBox="1">
            <a:spLocks/>
          </p:cNvSpPr>
          <p:nvPr/>
        </p:nvSpPr>
        <p:spPr>
          <a:xfrm>
            <a:off x="2937126" y="4006032"/>
            <a:ext cx="3718447" cy="1354217"/>
          </a:xfrm>
          <a:prstGeom prst="rect">
            <a:avLst/>
          </a:prstGeom>
          <a:solidFill>
            <a:srgbClr val="E9E9E9"/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ES_Malaga PMU data* did not violate any of the entso-e RoCoF disconnection limits: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&gt; 1.25 Hz/s for 500ms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&gt; 1.5 Hz/s for 1s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&gt; 2 Hz/s for 2s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0BC8F84-8A72-BE6A-3FA6-D62D75BD1732}"/>
              </a:ext>
            </a:extLst>
          </p:cNvPr>
          <p:cNvCxnSpPr>
            <a:cxnSpLocks/>
            <a:stCxn id="9" idx="1"/>
          </p:cNvCxnSpPr>
          <p:nvPr/>
        </p:nvCxnSpPr>
        <p:spPr>
          <a:xfrm flipH="1">
            <a:off x="8837324" y="3778554"/>
            <a:ext cx="499623" cy="588231"/>
          </a:xfrm>
          <a:prstGeom prst="straightConnector1">
            <a:avLst/>
          </a:prstGeom>
          <a:ln w="38100">
            <a:solidFill>
              <a:srgbClr val="FFCC2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A1F1083-C3EB-223C-9A09-334F86F18BBA}"/>
              </a:ext>
            </a:extLst>
          </p:cNvPr>
          <p:cNvSpPr txBox="1">
            <a:spLocks/>
          </p:cNvSpPr>
          <p:nvPr/>
        </p:nvSpPr>
        <p:spPr>
          <a:xfrm>
            <a:off x="9336947" y="3516944"/>
            <a:ext cx="1709000" cy="523220"/>
          </a:xfrm>
          <a:prstGeom prst="rect">
            <a:avLst/>
          </a:prstGeom>
          <a:solidFill>
            <a:srgbClr val="E9E9E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Instantaneous RoCoF = -0.8 Hz/s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5FD6DF-0BB6-6B61-A2DA-61F2A6ABC6F5}"/>
              </a:ext>
            </a:extLst>
          </p:cNvPr>
          <p:cNvSpPr txBox="1">
            <a:spLocks/>
          </p:cNvSpPr>
          <p:nvPr/>
        </p:nvSpPr>
        <p:spPr>
          <a:xfrm>
            <a:off x="9336947" y="4683141"/>
            <a:ext cx="2016853" cy="1200329"/>
          </a:xfrm>
          <a:prstGeom prst="rect">
            <a:avLst/>
          </a:prstGeom>
          <a:solidFill>
            <a:srgbClr val="E9E9E9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*Physical RoCoF probably lower, but limited by the PMU recording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76AB73A-2701-72AE-4A9D-9D3187E03669}"/>
              </a:ext>
            </a:extLst>
          </p:cNvPr>
          <p:cNvCxnSpPr>
            <a:cxnSpLocks/>
          </p:cNvCxnSpPr>
          <p:nvPr/>
        </p:nvCxnSpPr>
        <p:spPr>
          <a:xfrm>
            <a:off x="8786280" y="4441576"/>
            <a:ext cx="382397" cy="986145"/>
          </a:xfrm>
          <a:prstGeom prst="straightConnector1">
            <a:avLst/>
          </a:prstGeom>
          <a:ln w="38100">
            <a:solidFill>
              <a:srgbClr val="FFCC2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5F03BE1-CD81-4337-B118-5C5C9B81CAAC}"/>
              </a:ext>
            </a:extLst>
          </p:cNvPr>
          <p:cNvSpPr txBox="1"/>
          <p:nvPr/>
        </p:nvSpPr>
        <p:spPr>
          <a:xfrm>
            <a:off x="1075410" y="933847"/>
            <a:ext cx="4650556" cy="215444"/>
          </a:xfrm>
          <a:prstGeom prst="rect">
            <a:avLst/>
          </a:prstGeom>
          <a:solidFill>
            <a:srgbClr val="E9E9E9"/>
          </a:solidFill>
        </p:spPr>
        <p:txBody>
          <a:bodyPr wrap="square" rtlCol="0">
            <a:spAutoFit/>
          </a:bodyPr>
          <a:lstStyle/>
          <a:p>
            <a:r>
              <a:rPr lang="en-US" sz="800" dirty="0">
                <a:hlinkClick r:id="rId3"/>
              </a:rPr>
              <a:t>RoCoF limits from “Rate of Change of Frequency (RoCoF withstand capability”, entso-e, 31 January 2018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6743875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E927F9-89C0-C8E8-ED5B-2E13528DC3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aralelogramo 6">
            <a:extLst>
              <a:ext uri="{FF2B5EF4-FFF2-40B4-BE49-F238E27FC236}">
                <a16:creationId xmlns:a16="http://schemas.microsoft.com/office/drawing/2014/main" id="{63600EFA-35C3-AA46-8392-98060F5FCDB5}"/>
              </a:ext>
            </a:extLst>
          </p:cNvPr>
          <p:cNvSpPr/>
          <p:nvPr/>
        </p:nvSpPr>
        <p:spPr>
          <a:xfrm flipH="1">
            <a:off x="0" y="0"/>
            <a:ext cx="5527675" cy="6858000"/>
          </a:xfrm>
          <a:prstGeom prst="parallelogram">
            <a:avLst/>
          </a:prstGeom>
          <a:solidFill>
            <a:srgbClr val="FFCC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ES">
              <a:latin typeface="Cabin Regular" pitchFamily="2" charset="77"/>
            </a:endParaRP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F9097A25-6CC8-D992-0075-03CCB7121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75AE09BB-B6BF-466C-9F64-2188A5A41A10}" type="slidenum">
              <a:rPr lang="es-ES" altLang="es-ES">
                <a:solidFill>
                  <a:srgbClr val="898989"/>
                </a:solidFill>
                <a:latin typeface="Cabin Regular" pitchFamily="2" charset="0"/>
              </a:rPr>
              <a:pPr/>
              <a:t>15</a:t>
            </a:fld>
            <a:endParaRPr lang="es-ES" altLang="es-ES">
              <a:solidFill>
                <a:srgbClr val="898989"/>
              </a:solidFill>
              <a:latin typeface="Cabin Regular" pitchFamily="2" charset="0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419C6F3B-96C4-FDFC-EA8D-9A858CF86328}"/>
              </a:ext>
            </a:extLst>
          </p:cNvPr>
          <p:cNvSpPr txBox="1"/>
          <p:nvPr/>
        </p:nvSpPr>
        <p:spPr>
          <a:xfrm>
            <a:off x="2252664" y="2787650"/>
            <a:ext cx="87788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3600" b="1" spc="300" dirty="0" err="1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Generation</a:t>
            </a:r>
            <a:r>
              <a:rPr lang="es-ES" sz="3600" b="1" spc="300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, </a:t>
            </a:r>
            <a:r>
              <a:rPr lang="es-ES" sz="3600" b="1" spc="300" dirty="0" err="1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Inertia</a:t>
            </a:r>
            <a:r>
              <a:rPr lang="es-ES" sz="3600" b="1" spc="300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, </a:t>
            </a:r>
            <a:r>
              <a:rPr lang="es-ES" sz="3600" b="1" spc="300" dirty="0" err="1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Exports</a:t>
            </a:r>
            <a:endParaRPr lang="es-ES" dirty="0">
              <a:latin typeface="Cabin Regular" pitchFamily="2" charset="77"/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0F1388E2-CCA9-21AB-A122-739DDD06480B}"/>
              </a:ext>
            </a:extLst>
          </p:cNvPr>
          <p:cNvSpPr/>
          <p:nvPr/>
        </p:nvSpPr>
        <p:spPr>
          <a:xfrm flipV="1">
            <a:off x="8097838" y="3527425"/>
            <a:ext cx="1751012" cy="46038"/>
          </a:xfrm>
          <a:prstGeom prst="rect">
            <a:avLst/>
          </a:prstGeom>
          <a:solidFill>
            <a:srgbClr val="FFCC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ES">
              <a:latin typeface="Cabin Regular" pitchFamily="2" charset="77"/>
            </a:endParaRPr>
          </a:p>
        </p:txBody>
      </p:sp>
      <p:sp>
        <p:nvSpPr>
          <p:cNvPr id="54278" name="CuadroTexto 5">
            <a:extLst>
              <a:ext uri="{FF2B5EF4-FFF2-40B4-BE49-F238E27FC236}">
                <a16:creationId xmlns:a16="http://schemas.microsoft.com/office/drawing/2014/main" id="{34716495-150E-0607-47D9-194626784F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52663" y="2308225"/>
            <a:ext cx="39370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s-ES" altLang="es-ES" b="1" dirty="0" err="1">
                <a:latin typeface="Open Sans" panose="020B0606030504020204" pitchFamily="34" charset="0"/>
                <a:cs typeface="Open Sans" panose="020B0606030504020204" pitchFamily="34" charset="0"/>
              </a:rPr>
              <a:t>Section</a:t>
            </a:r>
            <a:r>
              <a:rPr lang="es-ES" altLang="es-ES" dirty="0">
                <a:latin typeface="Cabin Regular" pitchFamily="2" charset="0"/>
              </a:rPr>
              <a:t> 3</a:t>
            </a:r>
          </a:p>
        </p:txBody>
      </p:sp>
      <p:pic>
        <p:nvPicPr>
          <p:cNvPr id="9" name="Imagen 5">
            <a:extLst>
              <a:ext uri="{FF2B5EF4-FFF2-40B4-BE49-F238E27FC236}">
                <a16:creationId xmlns:a16="http://schemas.microsoft.com/office/drawing/2014/main" id="{0564D23D-6821-B13F-94E9-9C740E03B1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9080" y="122503"/>
            <a:ext cx="904080" cy="809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6FC327FA-164F-F960-D24A-24D02A240D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40" y="122503"/>
            <a:ext cx="1097236" cy="809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55200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5F378-642C-6051-9EB8-E3AF20239A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Generation MIX on April 28, 2025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25334A-F59D-E452-CBDC-459A6BF24B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Apagón – April 28, 2025</a:t>
            </a:r>
            <a:endParaRPr lang="es-E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55ED9E-C8EC-A11E-724E-AA4CC8C6C6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B3D54-5C84-4380-B90C-31F636633DA2}" type="slidenum">
              <a:rPr lang="es-ES" altLang="es-ES" smtClean="0"/>
              <a:pPr/>
              <a:t>16</a:t>
            </a:fld>
            <a:endParaRPr lang="es-ES" altLang="es-ES"/>
          </a:p>
        </p:txBody>
      </p:sp>
      <p:pic>
        <p:nvPicPr>
          <p:cNvPr id="6" name="Picture 5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5B56D452-DA0E-4973-BF3E-0424C93063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1857" y="965698"/>
            <a:ext cx="10781303" cy="539065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DF6512B-802C-EA14-0336-37B2E873CEBD}"/>
              </a:ext>
            </a:extLst>
          </p:cNvPr>
          <p:cNvSpPr txBox="1"/>
          <p:nvPr/>
        </p:nvSpPr>
        <p:spPr>
          <a:xfrm>
            <a:off x="9821612" y="2289596"/>
            <a:ext cx="1943451" cy="646331"/>
          </a:xfrm>
          <a:prstGeom prst="rect">
            <a:avLst/>
          </a:prstGeom>
          <a:solidFill>
            <a:srgbClr val="E9E9E9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Quite a lot of solar at 23:45…?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C4539D5-952A-A4DD-61C8-A1C80DCBAE26}"/>
              </a:ext>
            </a:extLst>
          </p:cNvPr>
          <p:cNvCxnSpPr>
            <a:cxnSpLocks/>
          </p:cNvCxnSpPr>
          <p:nvPr/>
        </p:nvCxnSpPr>
        <p:spPr>
          <a:xfrm>
            <a:off x="11129080" y="2935927"/>
            <a:ext cx="382397" cy="986145"/>
          </a:xfrm>
          <a:prstGeom prst="straightConnector1">
            <a:avLst/>
          </a:prstGeom>
          <a:ln w="38100">
            <a:solidFill>
              <a:srgbClr val="FFCC2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E8C275D-464A-F5BC-0FEB-57C99BFCB951}"/>
              </a:ext>
            </a:extLst>
          </p:cNvPr>
          <p:cNvSpPr txBox="1"/>
          <p:nvPr/>
        </p:nvSpPr>
        <p:spPr>
          <a:xfrm>
            <a:off x="1271332" y="6358010"/>
            <a:ext cx="2869347" cy="276999"/>
          </a:xfrm>
          <a:prstGeom prst="rect">
            <a:avLst/>
          </a:prstGeom>
          <a:solidFill>
            <a:srgbClr val="E9E9E9"/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Source: ENTSO-E Transparency Platform</a:t>
            </a:r>
          </a:p>
        </p:txBody>
      </p:sp>
      <p:pic>
        <p:nvPicPr>
          <p:cNvPr id="3" name="Imagen 5">
            <a:extLst>
              <a:ext uri="{FF2B5EF4-FFF2-40B4-BE49-F238E27FC236}">
                <a16:creationId xmlns:a16="http://schemas.microsoft.com/office/drawing/2014/main" id="{F9EA3C32-D30A-DDEC-C465-6A34673059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0734" y="1670275"/>
            <a:ext cx="429973" cy="385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990580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F4994-2302-541C-D438-DBFE8A8D0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Inertia Estimates for April 28, 2025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4C3B93-8F50-9DAA-A789-9ADB73F347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Apagón – April 28, 2025</a:t>
            </a:r>
            <a:endParaRPr lang="es-E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917588-B5AE-3D7D-B99B-FA664AB65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B3D54-5C84-4380-B90C-31F636633DA2}" type="slidenum">
              <a:rPr lang="es-ES" altLang="es-ES" smtClean="0"/>
              <a:pPr/>
              <a:t>17</a:t>
            </a:fld>
            <a:endParaRPr lang="es-ES" altLang="es-ES"/>
          </a:p>
        </p:txBody>
      </p:sp>
      <p:pic>
        <p:nvPicPr>
          <p:cNvPr id="6" name="Picture 5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556433A9-5A11-47B8-A747-2E4F42E7314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271332" y="975436"/>
            <a:ext cx="10761828" cy="538091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6717C22-833B-8D86-EE3E-83023CA5D925}"/>
              </a:ext>
            </a:extLst>
          </p:cNvPr>
          <p:cNvSpPr txBox="1"/>
          <p:nvPr/>
        </p:nvSpPr>
        <p:spPr>
          <a:xfrm>
            <a:off x="5375449" y="1659929"/>
            <a:ext cx="2854152" cy="646331"/>
          </a:xfrm>
          <a:prstGeom prst="rect">
            <a:avLst/>
          </a:prstGeom>
          <a:solidFill>
            <a:srgbClr val="E9E9E9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Steep drop in Spanish grid inertia as solar comes online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FEC7FD3-0181-FD89-35D3-B59B71E1F73D}"/>
              </a:ext>
            </a:extLst>
          </p:cNvPr>
          <p:cNvCxnSpPr>
            <a:cxnSpLocks/>
          </p:cNvCxnSpPr>
          <p:nvPr/>
        </p:nvCxnSpPr>
        <p:spPr>
          <a:xfrm>
            <a:off x="5144052" y="2004749"/>
            <a:ext cx="610796" cy="1795979"/>
          </a:xfrm>
          <a:prstGeom prst="straightConnector1">
            <a:avLst/>
          </a:prstGeom>
          <a:ln w="38100">
            <a:solidFill>
              <a:srgbClr val="FFCC2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C0280CA-F9FF-7CFD-B4F9-9853BB2575EB}"/>
              </a:ext>
            </a:extLst>
          </p:cNvPr>
          <p:cNvCxnSpPr>
            <a:cxnSpLocks/>
          </p:cNvCxnSpPr>
          <p:nvPr/>
        </p:nvCxnSpPr>
        <p:spPr>
          <a:xfrm>
            <a:off x="6283354" y="4118994"/>
            <a:ext cx="704451" cy="0"/>
          </a:xfrm>
          <a:prstGeom prst="straightConnector1">
            <a:avLst/>
          </a:prstGeom>
          <a:ln w="38100">
            <a:solidFill>
              <a:srgbClr val="FFCC2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FD4119C-C936-36AF-369E-EE697D8DEEB8}"/>
              </a:ext>
            </a:extLst>
          </p:cNvPr>
          <p:cNvSpPr txBox="1"/>
          <p:nvPr/>
        </p:nvSpPr>
        <p:spPr>
          <a:xfrm>
            <a:off x="6987805" y="3934328"/>
            <a:ext cx="1451296" cy="369332"/>
          </a:xfrm>
          <a:prstGeom prst="rect">
            <a:avLst/>
          </a:prstGeom>
          <a:solidFill>
            <a:srgbClr val="E9E9E9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~1.3 seconds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36BCBC-EDA6-5FE7-603F-FCF2A6583A0D}"/>
              </a:ext>
            </a:extLst>
          </p:cNvPr>
          <p:cNvSpPr txBox="1"/>
          <p:nvPr/>
        </p:nvSpPr>
        <p:spPr>
          <a:xfrm>
            <a:off x="224287" y="6358010"/>
            <a:ext cx="5072332" cy="415498"/>
          </a:xfrm>
          <a:prstGeom prst="rect">
            <a:avLst/>
          </a:prstGeom>
          <a:solidFill>
            <a:srgbClr val="E9E9E9"/>
          </a:solidFill>
        </p:spPr>
        <p:txBody>
          <a:bodyPr wrap="square" rtlCol="0">
            <a:spAutoFit/>
          </a:bodyPr>
          <a:lstStyle/>
          <a:p>
            <a:r>
              <a:rPr lang="en-US" sz="1000" dirty="0"/>
              <a:t>Inertia estimates are based on standard inertial constants for different generation categories as published in </a:t>
            </a:r>
            <a:r>
              <a:rPr lang="en-US" sz="1000" dirty="0">
                <a:hlinkClick r:id="rId3"/>
              </a:rPr>
              <a:t>“Inertia and Rate of Change of Frequency (RoCoF)”, ENTSO-E, 16 Dec. 2020 </a:t>
            </a:r>
            <a:endParaRPr lang="en-US" sz="1000" dirty="0"/>
          </a:p>
        </p:txBody>
      </p:sp>
      <p:pic>
        <p:nvPicPr>
          <p:cNvPr id="3" name="Imagen 5">
            <a:extLst>
              <a:ext uri="{FF2B5EF4-FFF2-40B4-BE49-F238E27FC236}">
                <a16:creationId xmlns:a16="http://schemas.microsoft.com/office/drawing/2014/main" id="{83B00AE4-C213-1C5D-9CCF-FF44106067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0734" y="1670275"/>
            <a:ext cx="429973" cy="385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065442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34F29196-4271-61B1-D095-5D78F99B343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 t="1325" b="1325"/>
          <a:stretch/>
        </p:blipFill>
        <p:spPr>
          <a:xfrm>
            <a:off x="843918" y="968072"/>
            <a:ext cx="11119482" cy="541237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FC051D-FD22-E81C-E9D0-E319DE073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Spanish Inertia was low, but not unprecedented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C449D7-1D66-90B2-0BEB-98AC2F9459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Apagón – April 28, 2025</a:t>
            </a:r>
            <a:endParaRPr lang="es-E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A1C056-2106-4A2F-C2CF-6F2400CC9B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B3D54-5C84-4380-B90C-31F636633DA2}" type="slidenum">
              <a:rPr lang="es-ES" altLang="es-ES" smtClean="0"/>
              <a:pPr/>
              <a:t>18</a:t>
            </a:fld>
            <a:endParaRPr lang="es-ES" altLang="es-E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630E9DB-70E8-CED9-8CD4-8788CAF2F87F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5072332" y="5520596"/>
            <a:ext cx="741028" cy="0"/>
          </a:xfrm>
          <a:prstGeom prst="straightConnector1">
            <a:avLst/>
          </a:prstGeom>
          <a:ln w="57150">
            <a:solidFill>
              <a:srgbClr val="FFCC2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811022A-8195-F6D3-0DBC-B4AACC12FC7A}"/>
              </a:ext>
            </a:extLst>
          </p:cNvPr>
          <p:cNvSpPr txBox="1"/>
          <p:nvPr/>
        </p:nvSpPr>
        <p:spPr>
          <a:xfrm>
            <a:off x="2711040" y="5151264"/>
            <a:ext cx="2361292" cy="738664"/>
          </a:xfrm>
          <a:prstGeom prst="rect">
            <a:avLst/>
          </a:prstGeom>
          <a:solidFill>
            <a:srgbClr val="E9E9E9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On April 28th, the Spanish grid’s total inertia was very low, but not unprecedented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444C1D9-6960-F46C-610D-3F4DB152EBFC}"/>
              </a:ext>
            </a:extLst>
          </p:cNvPr>
          <p:cNvCxnSpPr>
            <a:cxnSpLocks/>
            <a:stCxn id="17" idx="1"/>
          </p:cNvCxnSpPr>
          <p:nvPr/>
        </p:nvCxnSpPr>
        <p:spPr>
          <a:xfrm flipH="1">
            <a:off x="6660859" y="4065175"/>
            <a:ext cx="1131569" cy="474820"/>
          </a:xfrm>
          <a:prstGeom prst="straightConnector1">
            <a:avLst/>
          </a:prstGeom>
          <a:ln w="57150">
            <a:solidFill>
              <a:srgbClr val="FFCC2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12D9B53F-0C47-E0DE-67D3-B092560FFA3A}"/>
              </a:ext>
            </a:extLst>
          </p:cNvPr>
          <p:cNvSpPr txBox="1"/>
          <p:nvPr/>
        </p:nvSpPr>
        <p:spPr>
          <a:xfrm>
            <a:off x="7792428" y="3695843"/>
            <a:ext cx="2635088" cy="738664"/>
          </a:xfrm>
          <a:prstGeom prst="rect">
            <a:avLst/>
          </a:prstGeom>
          <a:solidFill>
            <a:srgbClr val="E9E9E9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Synthetic inertia could have kept total inertia above the ENTSO-E recommended minimum.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D0DD5EE-5DEB-88AE-1906-B9A48D6E643F}"/>
              </a:ext>
            </a:extLst>
          </p:cNvPr>
          <p:cNvSpPr txBox="1"/>
          <p:nvPr/>
        </p:nvSpPr>
        <p:spPr>
          <a:xfrm>
            <a:off x="0" y="6442502"/>
            <a:ext cx="5072332" cy="415498"/>
          </a:xfrm>
          <a:prstGeom prst="rect">
            <a:avLst/>
          </a:prstGeom>
          <a:solidFill>
            <a:srgbClr val="E9E9E9"/>
          </a:solidFill>
        </p:spPr>
        <p:txBody>
          <a:bodyPr wrap="square" rtlCol="0">
            <a:spAutoFit/>
          </a:bodyPr>
          <a:lstStyle/>
          <a:p>
            <a:r>
              <a:rPr lang="en-US" sz="1000" dirty="0"/>
              <a:t>Inertia estimates are based on standard inertial constants for different generation categories as published in </a:t>
            </a:r>
            <a:r>
              <a:rPr lang="en-US" sz="1000" dirty="0">
                <a:hlinkClick r:id="rId3"/>
              </a:rPr>
              <a:t>“Inertia and Rate of Change of Frequency (RoCoF)”, ENTSO-E, 16 Dec. 2020 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943261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A9FE06-D87F-CD98-5A22-A4614CBA6A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AC263-A9D9-91B5-039E-B431D5DB20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0BEE8C-9BC8-4092-9420-3642836EC31C}" type="slidenum">
              <a:rPr lang="es-ES" altLang="es-ES" smtClean="0"/>
              <a:pPr/>
              <a:t>19</a:t>
            </a:fld>
            <a:endParaRPr lang="es-ES" altLang="es-E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6C186E-C540-88CF-BABC-2141192D1A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175" y="424741"/>
            <a:ext cx="6740450" cy="589872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2DCF635-0D85-AB20-C537-D8700FC9D89A}"/>
              </a:ext>
            </a:extLst>
          </p:cNvPr>
          <p:cNvSpPr txBox="1"/>
          <p:nvPr/>
        </p:nvSpPr>
        <p:spPr>
          <a:xfrm>
            <a:off x="211175" y="6538912"/>
            <a:ext cx="382742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Source: </a:t>
            </a:r>
            <a:r>
              <a:rPr lang="en-US" sz="800" dirty="0">
                <a:hlinkClick r:id="rId3"/>
              </a:rPr>
              <a:t>El Pais, “</a:t>
            </a:r>
            <a:r>
              <a:rPr lang="en-US" sz="800" b="1" i="0" dirty="0">
                <a:solidFill>
                  <a:srgbClr val="111111"/>
                </a:solidFill>
                <a:effectLst/>
                <a:latin typeface="MajritTx"/>
                <a:hlinkClick r:id="rId3"/>
              </a:rPr>
              <a:t>¿Qué causó el apagón? </a:t>
            </a:r>
            <a:r>
              <a:rPr lang="en-US" sz="800" b="1" i="0" dirty="0" err="1">
                <a:solidFill>
                  <a:srgbClr val="111111"/>
                </a:solidFill>
                <a:effectLst/>
                <a:latin typeface="MajritTx"/>
                <a:hlinkClick r:id="rId3"/>
              </a:rPr>
              <a:t>Explicación</a:t>
            </a:r>
            <a:r>
              <a:rPr lang="en-US" sz="800" b="1" i="0" dirty="0">
                <a:solidFill>
                  <a:srgbClr val="111111"/>
                </a:solidFill>
                <a:effectLst/>
                <a:latin typeface="MajritTx"/>
                <a:hlinkClick r:id="rId3"/>
              </a:rPr>
              <a:t> visual y breve de lo que </a:t>
            </a:r>
            <a:r>
              <a:rPr lang="en-US" sz="800" b="1" i="0" dirty="0" err="1">
                <a:solidFill>
                  <a:srgbClr val="111111"/>
                </a:solidFill>
                <a:effectLst/>
                <a:latin typeface="MajritTx"/>
                <a:hlinkClick r:id="rId3"/>
              </a:rPr>
              <a:t>sabemos</a:t>
            </a:r>
            <a:r>
              <a:rPr lang="en-US" sz="800" b="1" i="0" dirty="0">
                <a:solidFill>
                  <a:srgbClr val="111111"/>
                </a:solidFill>
                <a:effectLst/>
                <a:latin typeface="MajritTx"/>
                <a:hlinkClick r:id="rId3"/>
              </a:rPr>
              <a:t>”</a:t>
            </a:r>
            <a:endParaRPr lang="en-US" sz="800" b="1" i="0" dirty="0">
              <a:solidFill>
                <a:srgbClr val="111111"/>
              </a:solidFill>
              <a:effectLst/>
              <a:latin typeface="MajritTx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7C6305-2230-D18D-FB7A-A3EE39A6C58A}"/>
              </a:ext>
            </a:extLst>
          </p:cNvPr>
          <p:cNvSpPr txBox="1"/>
          <p:nvPr/>
        </p:nvSpPr>
        <p:spPr>
          <a:xfrm>
            <a:off x="6951625" y="4483632"/>
            <a:ext cx="2743201" cy="646331"/>
          </a:xfrm>
          <a:prstGeom prst="rect">
            <a:avLst/>
          </a:prstGeom>
          <a:solidFill>
            <a:srgbClr val="E9E9E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Iberian connection to France is relatively weak.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C9AE285-6AA8-C2B0-0B83-F230945DFCF2}"/>
              </a:ext>
            </a:extLst>
          </p:cNvPr>
          <p:cNvSpPr txBox="1"/>
          <p:nvPr/>
        </p:nvSpPr>
        <p:spPr>
          <a:xfrm>
            <a:off x="6951625" y="3224107"/>
            <a:ext cx="2743201" cy="923330"/>
          </a:xfrm>
          <a:prstGeom prst="rect">
            <a:avLst/>
          </a:prstGeom>
          <a:solidFill>
            <a:srgbClr val="E9E9E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France, Germany, and Italy have relatively strong interchange capacity.</a:t>
            </a:r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1B460CDF-00FE-35AC-7A11-7DD9A8149F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58454"/>
            <a:ext cx="4114800" cy="213285"/>
          </a:xfrm>
        </p:spPr>
        <p:txBody>
          <a:bodyPr/>
          <a:lstStyle/>
          <a:p>
            <a:pPr>
              <a:defRPr/>
            </a:pPr>
            <a:r>
              <a:rPr lang="en-US" dirty="0"/>
              <a:t>Apagón – April 28, 2025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981474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71DBB8C-AD21-ED4F-B03A-6A8540A442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LEMUR believes there are perfectly plausible technical explanations for the Iberian blackout of April 28, 2025. </a:t>
            </a:r>
          </a:p>
          <a:p>
            <a:r>
              <a:rPr lang="en-US" dirty="0"/>
              <a:t>We are focused on the technical explanations which can be justified with knowledge of the physical infrastructure. In other words, we are not, currently, considering cyber-attacks, human errors, or extraordinary meteorological conditions.</a:t>
            </a:r>
          </a:p>
          <a:p>
            <a:r>
              <a:rPr lang="en-US" i="1" dirty="0">
                <a:solidFill>
                  <a:srgbClr val="C00000"/>
                </a:solidFill>
              </a:rPr>
              <a:t>For now</a:t>
            </a:r>
            <a:r>
              <a:rPr lang="en-US" dirty="0"/>
              <a:t>, we are simply presenting what data we have and will use as a basis for much more engineering analysis.</a:t>
            </a:r>
          </a:p>
          <a:p>
            <a:r>
              <a:rPr lang="en-US" dirty="0"/>
              <a:t>We are NOT presenting conclusions about root causes! (</a:t>
            </a:r>
            <a:r>
              <a:rPr lang="en-US" dirty="0">
                <a:solidFill>
                  <a:srgbClr val="C00000"/>
                </a:solidFill>
              </a:rPr>
              <a:t>yet…</a:t>
            </a:r>
            <a:r>
              <a:rPr lang="en-US" dirty="0"/>
              <a:t>)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5914A79-B38B-912E-34C7-DAEB78516F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Disclaimers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AEEC86-A400-1895-7E25-9CAAEFEBA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Apagón – April 28, 2025</a:t>
            </a:r>
            <a:endParaRPr lang="es-E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300153-D3A0-EBDD-CBD0-CF0DCCC249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B3D54-5C84-4380-B90C-31F636633DA2}" type="slidenum">
              <a:rPr lang="es-ES" altLang="es-ES" smtClean="0"/>
              <a:pPr/>
              <a:t>2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21359433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B6CED3-5FD0-88A0-BD8A-1902199812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Apagón – April 28, 2025</a:t>
            </a:r>
            <a:endParaRPr lang="es-E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E197C8-C0AC-DAE8-ACF9-A45E76D3D6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B3D54-5C84-4380-B90C-31F636633DA2}" type="slidenum">
              <a:rPr lang="es-ES" altLang="es-ES" smtClean="0"/>
              <a:pPr/>
              <a:t>20</a:t>
            </a:fld>
            <a:endParaRPr lang="es-ES" altLang="es-E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329FDC-2219-0839-5EC5-AE599E7FA2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3740" y="373678"/>
            <a:ext cx="6740450" cy="589872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34114BD-BAAF-702B-7686-C90AEFF2D56C}"/>
              </a:ext>
            </a:extLst>
          </p:cNvPr>
          <p:cNvSpPr txBox="1"/>
          <p:nvPr/>
        </p:nvSpPr>
        <p:spPr>
          <a:xfrm>
            <a:off x="211175" y="6538912"/>
            <a:ext cx="382742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Source: </a:t>
            </a:r>
            <a:r>
              <a:rPr lang="en-US" sz="800" dirty="0">
                <a:hlinkClick r:id="rId3"/>
              </a:rPr>
              <a:t>El Pais, “</a:t>
            </a:r>
            <a:r>
              <a:rPr lang="en-US" sz="800" b="1" i="0" dirty="0">
                <a:solidFill>
                  <a:srgbClr val="111111"/>
                </a:solidFill>
                <a:effectLst/>
                <a:latin typeface="MajritTx"/>
                <a:hlinkClick r:id="rId3"/>
              </a:rPr>
              <a:t>¿Qué causó el apagón? </a:t>
            </a:r>
            <a:r>
              <a:rPr lang="en-US" sz="800" b="1" i="0" dirty="0" err="1">
                <a:solidFill>
                  <a:srgbClr val="111111"/>
                </a:solidFill>
                <a:effectLst/>
                <a:latin typeface="MajritTx"/>
                <a:hlinkClick r:id="rId3"/>
              </a:rPr>
              <a:t>Explicación</a:t>
            </a:r>
            <a:r>
              <a:rPr lang="en-US" sz="800" b="1" i="0" dirty="0">
                <a:solidFill>
                  <a:srgbClr val="111111"/>
                </a:solidFill>
                <a:effectLst/>
                <a:latin typeface="MajritTx"/>
                <a:hlinkClick r:id="rId3"/>
              </a:rPr>
              <a:t> visual y breve de lo que </a:t>
            </a:r>
            <a:r>
              <a:rPr lang="en-US" sz="800" b="1" i="0" dirty="0" err="1">
                <a:solidFill>
                  <a:srgbClr val="111111"/>
                </a:solidFill>
                <a:effectLst/>
                <a:latin typeface="MajritTx"/>
                <a:hlinkClick r:id="rId3"/>
              </a:rPr>
              <a:t>sabemos</a:t>
            </a:r>
            <a:r>
              <a:rPr lang="en-US" sz="800" b="1" i="0" dirty="0">
                <a:solidFill>
                  <a:srgbClr val="111111"/>
                </a:solidFill>
                <a:effectLst/>
                <a:latin typeface="MajritTx"/>
                <a:hlinkClick r:id="rId3"/>
              </a:rPr>
              <a:t>”</a:t>
            </a:r>
            <a:endParaRPr lang="en-US" sz="800" b="1" i="0" dirty="0">
              <a:solidFill>
                <a:srgbClr val="111111"/>
              </a:solidFill>
              <a:effectLst/>
              <a:latin typeface="MajritTx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49347D-8AD7-1F85-1E00-4166C037F424}"/>
              </a:ext>
            </a:extLst>
          </p:cNvPr>
          <p:cNvSpPr txBox="1"/>
          <p:nvPr/>
        </p:nvSpPr>
        <p:spPr>
          <a:xfrm>
            <a:off x="1647645" y="4278383"/>
            <a:ext cx="2743201" cy="646331"/>
          </a:xfrm>
          <a:prstGeom prst="rect">
            <a:avLst/>
          </a:prstGeom>
          <a:solidFill>
            <a:srgbClr val="E9E9E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Iberian connection to France is relatively weak.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027AA4-824C-6757-6D17-FFDEAEE29BB0}"/>
              </a:ext>
            </a:extLst>
          </p:cNvPr>
          <p:cNvSpPr txBox="1"/>
          <p:nvPr/>
        </p:nvSpPr>
        <p:spPr>
          <a:xfrm>
            <a:off x="2142139" y="2007362"/>
            <a:ext cx="2743201" cy="923330"/>
          </a:xfrm>
          <a:prstGeom prst="rect">
            <a:avLst/>
          </a:prstGeom>
          <a:solidFill>
            <a:srgbClr val="E9E9E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France, Germany, and Italy have relatively strong interchange capacity.</a:t>
            </a:r>
          </a:p>
        </p:txBody>
      </p:sp>
    </p:spTree>
    <p:extLst>
      <p:ext uri="{BB962C8B-B14F-4D97-AF65-F5344CB8AC3E}">
        <p14:creationId xmlns:p14="http://schemas.microsoft.com/office/powerpoint/2010/main" val="18926278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BAF4AF-A83D-B378-DA0A-021CBFEDB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Connections with France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5F017A-4162-6CB3-2475-19E4889139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Apagón – April 28, 2025</a:t>
            </a:r>
            <a:endParaRPr lang="es-E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9B9DF2-2841-A648-5418-3D7BA0446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B3D54-5C84-4380-B90C-31F636633DA2}" type="slidenum">
              <a:rPr lang="es-ES" altLang="es-ES" smtClean="0"/>
              <a:pPr/>
              <a:t>21</a:t>
            </a:fld>
            <a:endParaRPr lang="es-ES" altLang="es-E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624AAAE-156C-B49B-D8CD-99F81E1F65B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38200" y="994788"/>
            <a:ext cx="8827481" cy="5361562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5E3E0415-280F-1A3B-6F06-2CDC6DD417D1}"/>
              </a:ext>
            </a:extLst>
          </p:cNvPr>
          <p:cNvSpPr/>
          <p:nvPr/>
        </p:nvSpPr>
        <p:spPr>
          <a:xfrm>
            <a:off x="1951709" y="2466362"/>
            <a:ext cx="427839" cy="411061"/>
          </a:xfrm>
          <a:prstGeom prst="ellipse">
            <a:avLst/>
          </a:prstGeom>
          <a:noFill/>
          <a:ln w="57150">
            <a:solidFill>
              <a:srgbClr val="FFCC2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8E70DD-C9A1-C4D5-5CE4-9308F194E010}"/>
              </a:ext>
            </a:extLst>
          </p:cNvPr>
          <p:cNvSpPr txBox="1"/>
          <p:nvPr/>
        </p:nvSpPr>
        <p:spPr>
          <a:xfrm>
            <a:off x="913700" y="1056525"/>
            <a:ext cx="1465848" cy="1200329"/>
          </a:xfrm>
          <a:prstGeom prst="rect">
            <a:avLst/>
          </a:prstGeom>
          <a:solidFill>
            <a:srgbClr val="E9E9E9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Additional 2.2GW HVDC line expected by 2028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F08016-186C-4807-CBB5-31AE4D79AC22}"/>
              </a:ext>
            </a:extLst>
          </p:cNvPr>
          <p:cNvSpPr txBox="1"/>
          <p:nvPr/>
        </p:nvSpPr>
        <p:spPr>
          <a:xfrm>
            <a:off x="8610600" y="3773577"/>
            <a:ext cx="3438667" cy="369332"/>
          </a:xfrm>
          <a:prstGeom prst="rect">
            <a:avLst/>
          </a:prstGeom>
          <a:solidFill>
            <a:srgbClr val="E9E9E9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Currently ~2.8GW export capacity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6298477-509E-8162-1D10-D83F03EF664F}"/>
              </a:ext>
            </a:extLst>
          </p:cNvPr>
          <p:cNvSpPr/>
          <p:nvPr/>
        </p:nvSpPr>
        <p:spPr>
          <a:xfrm>
            <a:off x="8153399" y="4254614"/>
            <a:ext cx="182880" cy="182880"/>
          </a:xfrm>
          <a:prstGeom prst="ellipse">
            <a:avLst/>
          </a:prstGeom>
          <a:noFill/>
          <a:ln w="57150">
            <a:solidFill>
              <a:srgbClr val="FFCC2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0B48F4B-3537-45EE-C6F1-C187090E089F}"/>
              </a:ext>
            </a:extLst>
          </p:cNvPr>
          <p:cNvSpPr/>
          <p:nvPr/>
        </p:nvSpPr>
        <p:spPr>
          <a:xfrm>
            <a:off x="2615228" y="2814623"/>
            <a:ext cx="182880" cy="182880"/>
          </a:xfrm>
          <a:prstGeom prst="ellipse">
            <a:avLst/>
          </a:prstGeom>
          <a:noFill/>
          <a:ln w="57150">
            <a:solidFill>
              <a:srgbClr val="FFCC2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F276C53-5C03-A857-4A58-6E5785FF0A1A}"/>
              </a:ext>
            </a:extLst>
          </p:cNvPr>
          <p:cNvSpPr/>
          <p:nvPr/>
        </p:nvSpPr>
        <p:spPr>
          <a:xfrm>
            <a:off x="2405948" y="2814623"/>
            <a:ext cx="182880" cy="182880"/>
          </a:xfrm>
          <a:prstGeom prst="ellipse">
            <a:avLst/>
          </a:prstGeom>
          <a:noFill/>
          <a:ln w="57150">
            <a:solidFill>
              <a:srgbClr val="FFCC2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7DB37FE-7775-9AA3-F2E4-92A096B80BD3}"/>
              </a:ext>
            </a:extLst>
          </p:cNvPr>
          <p:cNvSpPr/>
          <p:nvPr/>
        </p:nvSpPr>
        <p:spPr>
          <a:xfrm>
            <a:off x="4407715" y="3866803"/>
            <a:ext cx="182880" cy="182880"/>
          </a:xfrm>
          <a:prstGeom prst="ellipse">
            <a:avLst/>
          </a:prstGeom>
          <a:noFill/>
          <a:ln w="57150">
            <a:solidFill>
              <a:srgbClr val="FFCC2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9015DFB-5022-EC02-3C0C-2D7A4BFFB18A}"/>
              </a:ext>
            </a:extLst>
          </p:cNvPr>
          <p:cNvSpPr/>
          <p:nvPr/>
        </p:nvSpPr>
        <p:spPr>
          <a:xfrm>
            <a:off x="7705986" y="4467974"/>
            <a:ext cx="182880" cy="182880"/>
          </a:xfrm>
          <a:prstGeom prst="ellipse">
            <a:avLst/>
          </a:prstGeom>
          <a:noFill/>
          <a:ln w="57150">
            <a:solidFill>
              <a:srgbClr val="FFCC2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3FADBFC-3042-8E69-0D02-648C05E3BCC6}"/>
              </a:ext>
            </a:extLst>
          </p:cNvPr>
          <p:cNvSpPr txBox="1"/>
          <p:nvPr/>
        </p:nvSpPr>
        <p:spPr>
          <a:xfrm>
            <a:off x="211175" y="6538912"/>
            <a:ext cx="382742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Map Source: </a:t>
            </a:r>
            <a:r>
              <a:rPr lang="en-US" sz="800" dirty="0">
                <a:hlinkClick r:id="rId3"/>
              </a:rPr>
              <a:t>ENTSO-E</a:t>
            </a:r>
            <a:endParaRPr lang="en-US" sz="800" b="1" i="0" dirty="0">
              <a:solidFill>
                <a:srgbClr val="111111"/>
              </a:solidFill>
              <a:effectLst/>
              <a:latin typeface="MajritTx"/>
            </a:endParaRPr>
          </a:p>
        </p:txBody>
      </p:sp>
    </p:spTree>
    <p:extLst>
      <p:ext uri="{BB962C8B-B14F-4D97-AF65-F5344CB8AC3E}">
        <p14:creationId xmlns:p14="http://schemas.microsoft.com/office/powerpoint/2010/main" val="25854986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DBF70-A99F-1CB2-261F-AF85D449F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Exports to France were below average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3B378A-C6F0-E641-44F0-9C794944A2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Apagón – April 28, 2025</a:t>
            </a:r>
            <a:endParaRPr lang="es-E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85A36E-137A-DB4D-639A-E5E0C45E6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B3D54-5C84-4380-B90C-31F636633DA2}" type="slidenum">
              <a:rPr lang="es-ES" altLang="es-ES" smtClean="0"/>
              <a:pPr/>
              <a:t>22</a:t>
            </a:fld>
            <a:endParaRPr lang="es-ES" altLang="es-ES"/>
          </a:p>
        </p:txBody>
      </p:sp>
      <p:pic>
        <p:nvPicPr>
          <p:cNvPr id="6" name="Picture 5" descr="A graph of a graph&#10;&#10;AI-generated content may be incorrect.">
            <a:extLst>
              <a:ext uri="{FF2B5EF4-FFF2-40B4-BE49-F238E27FC236}">
                <a16:creationId xmlns:a16="http://schemas.microsoft.com/office/drawing/2014/main" id="{8AC6C9A8-22EB-8BD2-1AE4-E48F7E351F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1857" y="975436"/>
            <a:ext cx="10781303" cy="539065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F7EF339-034C-E794-6C3F-484CB6D17942}"/>
              </a:ext>
            </a:extLst>
          </p:cNvPr>
          <p:cNvSpPr txBox="1"/>
          <p:nvPr/>
        </p:nvSpPr>
        <p:spPr>
          <a:xfrm>
            <a:off x="2021746" y="5358533"/>
            <a:ext cx="5557707" cy="369332"/>
          </a:xfrm>
          <a:prstGeom prst="rect">
            <a:avLst/>
          </a:prstGeom>
          <a:solidFill>
            <a:srgbClr val="E9E9E9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~6am, exports to France fall below the seasonal average.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3D0DE97-BE85-DC16-7D17-85671157087B}"/>
              </a:ext>
            </a:extLst>
          </p:cNvPr>
          <p:cNvCxnSpPr>
            <a:cxnSpLocks/>
          </p:cNvCxnSpPr>
          <p:nvPr/>
        </p:nvCxnSpPr>
        <p:spPr>
          <a:xfrm flipH="1" flipV="1">
            <a:off x="3892492" y="2684477"/>
            <a:ext cx="453005" cy="2674056"/>
          </a:xfrm>
          <a:prstGeom prst="straightConnector1">
            <a:avLst/>
          </a:prstGeom>
          <a:ln w="38100">
            <a:solidFill>
              <a:srgbClr val="FFCC2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8B212D4-5A8C-BA0C-3F01-1546782BEE5A}"/>
              </a:ext>
            </a:extLst>
          </p:cNvPr>
          <p:cNvCxnSpPr>
            <a:cxnSpLocks/>
          </p:cNvCxnSpPr>
          <p:nvPr/>
        </p:nvCxnSpPr>
        <p:spPr>
          <a:xfrm flipV="1">
            <a:off x="4345497" y="3179428"/>
            <a:ext cx="234892" cy="2179105"/>
          </a:xfrm>
          <a:prstGeom prst="straightConnector1">
            <a:avLst/>
          </a:prstGeom>
          <a:ln w="38100">
            <a:solidFill>
              <a:srgbClr val="FFCC2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n 5">
            <a:extLst>
              <a:ext uri="{FF2B5EF4-FFF2-40B4-BE49-F238E27FC236}">
                <a16:creationId xmlns:a16="http://schemas.microsoft.com/office/drawing/2014/main" id="{7FF8B415-BC48-1DAC-57C4-C2311140B7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38813" y="1765165"/>
            <a:ext cx="429973" cy="385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534276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3EBD19-E35D-0F58-F581-C90481EE6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E92DFF-141B-51F4-69D7-87A812B5CD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Apagón – April 28, 2025</a:t>
            </a:r>
            <a:endParaRPr lang="es-E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3BFF95-5D93-36A0-8F45-9B81BE7FC3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B3D54-5C84-4380-B90C-31F636633DA2}" type="slidenum">
              <a:rPr lang="es-ES" altLang="es-ES" smtClean="0"/>
              <a:pPr/>
              <a:t>23</a:t>
            </a:fld>
            <a:endParaRPr lang="es-ES" altLang="es-E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EDF3A24-BFF2-D950-EC89-5327EB7362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4187" y="1147313"/>
            <a:ext cx="11550770" cy="5273738"/>
          </a:xfrm>
        </p:spPr>
        <p:txBody>
          <a:bodyPr/>
          <a:lstStyle/>
          <a:p>
            <a:r>
              <a:rPr lang="en-US" dirty="0"/>
              <a:t>On April 28</a:t>
            </a:r>
            <a:r>
              <a:rPr lang="en-US" baseline="30000" dirty="0"/>
              <a:t>th</a:t>
            </a:r>
            <a:r>
              <a:rPr lang="en-US" dirty="0"/>
              <a:t>, 2025, the operating conditions on the Spanish grid were challenging, but not unprecedented.</a:t>
            </a:r>
          </a:p>
          <a:p>
            <a:r>
              <a:rPr lang="en-US" dirty="0"/>
              <a:t>None of the data we currently have would have required equipment tripping (and thus the large loss of load)…</a:t>
            </a:r>
          </a:p>
          <a:p>
            <a:r>
              <a:rPr lang="en-US" dirty="0"/>
              <a:t>…but the conditions at an individual generator’s grid connection could be very different!</a:t>
            </a:r>
          </a:p>
          <a:p>
            <a:endParaRPr lang="en-US" dirty="0"/>
          </a:p>
          <a:p>
            <a:r>
              <a:rPr lang="en-US" dirty="0"/>
              <a:t>LEMUR is actively working to reconstruct the grid conditions of April 28 and will continue to publish our findings publicly.</a:t>
            </a:r>
          </a:p>
          <a:p>
            <a:endParaRPr lang="en-US" dirty="0"/>
          </a:p>
          <a:p>
            <a:r>
              <a:rPr lang="en-US" dirty="0"/>
              <a:t>Help us! Any feedback or relevant data is appreciated! </a:t>
            </a:r>
            <a:r>
              <a:rPr lang="es-ES" b="1" dirty="0">
                <a:solidFill>
                  <a:srgbClr val="C00000"/>
                </a:solidFill>
                <a:latin typeface="Cabin"/>
                <a:ea typeface="Open Sans"/>
                <a:cs typeface="Open Sans"/>
              </a:rPr>
              <a:t>lemur@uniovi.es </a:t>
            </a:r>
            <a:endParaRPr lang="en-US" b="1" dirty="0">
              <a:solidFill>
                <a:srgbClr val="C00000"/>
              </a:solidFill>
            </a:endParaRP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23451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7EF2D4-BDDA-4675-9E5D-EAA76C4CD2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aralelogramo 6">
            <a:extLst>
              <a:ext uri="{FF2B5EF4-FFF2-40B4-BE49-F238E27FC236}">
                <a16:creationId xmlns:a16="http://schemas.microsoft.com/office/drawing/2014/main" id="{7E7A16FC-5441-26D6-EEC7-EBC87FBC560F}"/>
              </a:ext>
            </a:extLst>
          </p:cNvPr>
          <p:cNvSpPr/>
          <p:nvPr/>
        </p:nvSpPr>
        <p:spPr>
          <a:xfrm flipH="1">
            <a:off x="0" y="0"/>
            <a:ext cx="5527675" cy="6858000"/>
          </a:xfrm>
          <a:prstGeom prst="parallelogram">
            <a:avLst/>
          </a:prstGeom>
          <a:solidFill>
            <a:srgbClr val="FFCC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ES">
              <a:latin typeface="Cabin Regular" pitchFamily="2" charset="77"/>
            </a:endParaRP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11D21DFF-47F3-4651-0614-3E6F383F7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75AE09BB-B6BF-466C-9F64-2188A5A41A10}" type="slidenum">
              <a:rPr lang="es-ES" altLang="es-ES">
                <a:solidFill>
                  <a:srgbClr val="898989"/>
                </a:solidFill>
                <a:latin typeface="Cabin Regular" pitchFamily="2" charset="0"/>
              </a:rPr>
              <a:pPr/>
              <a:t>24</a:t>
            </a:fld>
            <a:endParaRPr lang="es-ES" altLang="es-ES">
              <a:solidFill>
                <a:srgbClr val="898989"/>
              </a:solidFill>
              <a:latin typeface="Cabin Regular" pitchFamily="2" charset="0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837C085E-995A-6D6D-AEFC-AE153E0B3A91}"/>
              </a:ext>
            </a:extLst>
          </p:cNvPr>
          <p:cNvSpPr txBox="1"/>
          <p:nvPr/>
        </p:nvSpPr>
        <p:spPr>
          <a:xfrm>
            <a:off x="2252663" y="2787650"/>
            <a:ext cx="7596187" cy="9239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3600" b="1" spc="300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LEMUR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ES" dirty="0">
              <a:latin typeface="Cabin Regular" pitchFamily="2" charset="77"/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B108858A-EDB6-BBF6-EFB8-92CE683D63B6}"/>
              </a:ext>
            </a:extLst>
          </p:cNvPr>
          <p:cNvSpPr/>
          <p:nvPr/>
        </p:nvSpPr>
        <p:spPr>
          <a:xfrm flipV="1">
            <a:off x="8097838" y="3527425"/>
            <a:ext cx="1751012" cy="46038"/>
          </a:xfrm>
          <a:prstGeom prst="rect">
            <a:avLst/>
          </a:prstGeom>
          <a:solidFill>
            <a:srgbClr val="FFCC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ES">
              <a:latin typeface="Cabin Regular" pitchFamily="2" charset="77"/>
            </a:endParaRPr>
          </a:p>
        </p:txBody>
      </p:sp>
      <p:pic>
        <p:nvPicPr>
          <p:cNvPr id="9" name="Imagen 5">
            <a:extLst>
              <a:ext uri="{FF2B5EF4-FFF2-40B4-BE49-F238E27FC236}">
                <a16:creationId xmlns:a16="http://schemas.microsoft.com/office/drawing/2014/main" id="{89A4D5E0-3A45-A7C8-6E5F-66CA40D052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9080" y="122503"/>
            <a:ext cx="904080" cy="809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31DB6920-B177-CFB4-6C48-6A91DA64DA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40" y="122503"/>
            <a:ext cx="1097236" cy="809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788736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DA025465-2551-B84E-8F52-B4CA8926C0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475DE5F0-2340-4BBD-AC13-1753A5E8EB02}" type="slidenum">
              <a:rPr lang="es-ES" altLang="es-ES">
                <a:solidFill>
                  <a:srgbClr val="898989"/>
                </a:solidFill>
                <a:latin typeface="Cabin Regular" pitchFamily="2" charset="0"/>
              </a:rPr>
              <a:pPr/>
              <a:t>25</a:t>
            </a:fld>
            <a:endParaRPr lang="es-ES" altLang="es-ES">
              <a:solidFill>
                <a:srgbClr val="898989"/>
              </a:solidFill>
              <a:latin typeface="Cabin Regular" pitchFamily="2" charset="0"/>
            </a:endParaRPr>
          </a:p>
        </p:txBody>
      </p:sp>
      <p:sp>
        <p:nvSpPr>
          <p:cNvPr id="55299" name="CuadroTexto 3">
            <a:extLst>
              <a:ext uri="{FF2B5EF4-FFF2-40B4-BE49-F238E27FC236}">
                <a16:creationId xmlns:a16="http://schemas.microsoft.com/office/drawing/2014/main" id="{23C61BA9-3E65-597F-B208-F01767E46C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7713" y="2425700"/>
            <a:ext cx="5464175" cy="230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s-ES" altLang="es-ES" dirty="0">
                <a:latin typeface="Cabin" pitchFamily="2" charset="0"/>
              </a:rPr>
              <a:t>LEMUR </a:t>
            </a:r>
            <a:r>
              <a:rPr lang="es-ES" altLang="es-ES" dirty="0" err="1">
                <a:latin typeface="Cabin" pitchFamily="2" charset="0"/>
              </a:rPr>
              <a:t>is</a:t>
            </a:r>
            <a:r>
              <a:rPr lang="es-ES" altLang="es-ES" dirty="0">
                <a:latin typeface="Cabin" pitchFamily="2" charset="0"/>
              </a:rPr>
              <a:t> a </a:t>
            </a:r>
            <a:r>
              <a:rPr lang="es-ES" altLang="es-ES" b="1" dirty="0" err="1">
                <a:latin typeface="Cabin" pitchFamily="2" charset="0"/>
              </a:rPr>
              <a:t>multidisciplinary</a:t>
            </a:r>
            <a:r>
              <a:rPr lang="es-ES" altLang="es-ES" b="1" dirty="0">
                <a:latin typeface="Cabin" pitchFamily="2" charset="0"/>
              </a:rPr>
              <a:t> </a:t>
            </a:r>
            <a:r>
              <a:rPr lang="es-ES" altLang="es-ES" b="1" dirty="0" err="1">
                <a:latin typeface="Cabin" pitchFamily="2" charset="0"/>
              </a:rPr>
              <a:t>research</a:t>
            </a:r>
            <a:r>
              <a:rPr lang="es-ES" altLang="es-ES" b="1" dirty="0">
                <a:latin typeface="Cabin" pitchFamily="2" charset="0"/>
              </a:rPr>
              <a:t> </a:t>
            </a:r>
            <a:r>
              <a:rPr lang="es-ES" altLang="es-ES" b="1" dirty="0" err="1">
                <a:latin typeface="Cabin" pitchFamily="2" charset="0"/>
              </a:rPr>
              <a:t>team</a:t>
            </a:r>
            <a:r>
              <a:rPr lang="es-ES" altLang="es-ES" b="1" dirty="0">
                <a:latin typeface="Cabin" pitchFamily="2" charset="0"/>
              </a:rPr>
              <a:t> </a:t>
            </a:r>
            <a:r>
              <a:rPr lang="es-ES" altLang="es-ES" dirty="0" err="1">
                <a:latin typeface="Cabin" pitchFamily="2" charset="0"/>
              </a:rPr>
              <a:t>with</a:t>
            </a:r>
            <a:r>
              <a:rPr lang="es-ES" altLang="es-ES" dirty="0">
                <a:latin typeface="Cabin" pitchFamily="2" charset="0"/>
              </a:rPr>
              <a:t> </a:t>
            </a:r>
            <a:r>
              <a:rPr lang="es-ES" altLang="es-ES" dirty="0" err="1">
                <a:latin typeface="Cabin" pitchFamily="2" charset="0"/>
              </a:rPr>
              <a:t>researchers</a:t>
            </a:r>
            <a:r>
              <a:rPr lang="es-ES" altLang="es-ES" dirty="0">
                <a:latin typeface="Cabin" pitchFamily="2" charset="0"/>
              </a:rPr>
              <a:t> </a:t>
            </a:r>
            <a:r>
              <a:rPr lang="es-ES" altLang="es-ES" dirty="0" err="1">
                <a:latin typeface="Cabin" pitchFamily="2" charset="0"/>
              </a:rPr>
              <a:t>belonging</a:t>
            </a:r>
            <a:r>
              <a:rPr lang="es-ES" altLang="es-ES" dirty="0">
                <a:latin typeface="Cabin" pitchFamily="2" charset="0"/>
              </a:rPr>
              <a:t> </a:t>
            </a:r>
            <a:r>
              <a:rPr lang="es-ES" altLang="es-ES" dirty="0" err="1">
                <a:latin typeface="Cabin" pitchFamily="2" charset="0"/>
              </a:rPr>
              <a:t>to</a:t>
            </a:r>
            <a:r>
              <a:rPr lang="es-ES" altLang="es-ES" dirty="0">
                <a:latin typeface="Cabin" pitchFamily="2" charset="0"/>
              </a:rPr>
              <a:t> </a:t>
            </a:r>
            <a:r>
              <a:rPr lang="es-ES" altLang="es-ES" dirty="0" err="1">
                <a:latin typeface="Cabin" pitchFamily="2" charset="0"/>
              </a:rPr>
              <a:t>different</a:t>
            </a:r>
            <a:r>
              <a:rPr lang="es-ES" altLang="es-ES" dirty="0">
                <a:latin typeface="Cabin" pitchFamily="2" charset="0"/>
              </a:rPr>
              <a:t> </a:t>
            </a:r>
            <a:r>
              <a:rPr lang="es-ES" altLang="es-ES" dirty="0" err="1">
                <a:latin typeface="Cabin" pitchFamily="2" charset="0"/>
              </a:rPr>
              <a:t>knowledge</a:t>
            </a:r>
            <a:r>
              <a:rPr lang="es-ES" altLang="es-ES" dirty="0">
                <a:latin typeface="Cabin" pitchFamily="2" charset="0"/>
              </a:rPr>
              <a:t> </a:t>
            </a:r>
            <a:r>
              <a:rPr lang="es-ES" altLang="es-ES" dirty="0" err="1">
                <a:latin typeface="Cabin" pitchFamily="2" charset="0"/>
              </a:rPr>
              <a:t>areas</a:t>
            </a:r>
            <a:r>
              <a:rPr lang="es-ES" altLang="es-ES" dirty="0">
                <a:latin typeface="Cabin" pitchFamily="2" charset="0"/>
              </a:rPr>
              <a:t>: </a:t>
            </a:r>
            <a:r>
              <a:rPr lang="es-ES" altLang="es-ES" dirty="0" err="1">
                <a:latin typeface="Cabin" pitchFamily="2" charset="0"/>
              </a:rPr>
              <a:t>Electrical</a:t>
            </a:r>
            <a:r>
              <a:rPr lang="es-ES" altLang="es-ES" dirty="0">
                <a:latin typeface="Cabin" pitchFamily="2" charset="0"/>
              </a:rPr>
              <a:t> </a:t>
            </a:r>
            <a:r>
              <a:rPr lang="es-ES" altLang="es-ES" dirty="0" err="1">
                <a:latin typeface="Cabin" pitchFamily="2" charset="0"/>
              </a:rPr>
              <a:t>Engineering</a:t>
            </a:r>
            <a:r>
              <a:rPr lang="es-ES" altLang="es-ES" dirty="0">
                <a:latin typeface="Cabin" pitchFamily="2" charset="0"/>
              </a:rPr>
              <a:t>, </a:t>
            </a:r>
            <a:r>
              <a:rPr lang="es-ES" altLang="es-ES" dirty="0" err="1">
                <a:latin typeface="Cabin" pitchFamily="2" charset="0"/>
              </a:rPr>
              <a:t>Power</a:t>
            </a:r>
            <a:r>
              <a:rPr lang="es-ES" altLang="es-ES" dirty="0">
                <a:latin typeface="Cabin" pitchFamily="2" charset="0"/>
              </a:rPr>
              <a:t> </a:t>
            </a:r>
            <a:r>
              <a:rPr lang="es-ES" altLang="es-ES" dirty="0" err="1">
                <a:latin typeface="Cabin" pitchFamily="2" charset="0"/>
              </a:rPr>
              <a:t>Electronics</a:t>
            </a:r>
            <a:r>
              <a:rPr lang="es-ES" altLang="es-ES" dirty="0">
                <a:latin typeface="Cabin" pitchFamily="2" charset="0"/>
              </a:rPr>
              <a:t> and </a:t>
            </a:r>
            <a:r>
              <a:rPr lang="es-ES" altLang="es-ES" dirty="0" err="1">
                <a:latin typeface="Cabin" pitchFamily="2" charset="0"/>
              </a:rPr>
              <a:t>Automation</a:t>
            </a:r>
            <a:r>
              <a:rPr lang="es-ES" altLang="es-ES" dirty="0">
                <a:latin typeface="Cabin" pitchFamily="2" charset="0"/>
              </a:rPr>
              <a:t> and Control </a:t>
            </a:r>
            <a:r>
              <a:rPr lang="es-ES" altLang="es-ES" dirty="0" err="1">
                <a:latin typeface="Cabin" pitchFamily="2" charset="0"/>
              </a:rPr>
              <a:t>Engineering</a:t>
            </a:r>
            <a:r>
              <a:rPr lang="es-ES" altLang="es-ES" dirty="0">
                <a:latin typeface="Cabin" pitchFamily="2" charset="0"/>
              </a:rPr>
              <a:t>. </a:t>
            </a:r>
            <a:r>
              <a:rPr lang="es-ES" altLang="es-ES" dirty="0" err="1">
                <a:latin typeface="Cabin" pitchFamily="2" charset="0"/>
              </a:rPr>
              <a:t>The</a:t>
            </a:r>
            <a:r>
              <a:rPr lang="es-ES" altLang="es-ES" dirty="0">
                <a:latin typeface="Cabin" pitchFamily="2" charset="0"/>
              </a:rPr>
              <a:t> </a:t>
            </a:r>
            <a:r>
              <a:rPr lang="es-ES" altLang="es-ES" dirty="0" err="1">
                <a:latin typeface="Cabin" pitchFamily="2" charset="0"/>
              </a:rPr>
              <a:t>strength</a:t>
            </a:r>
            <a:r>
              <a:rPr lang="es-ES" altLang="es-ES" dirty="0">
                <a:latin typeface="Cabin" pitchFamily="2" charset="0"/>
              </a:rPr>
              <a:t> </a:t>
            </a:r>
            <a:r>
              <a:rPr lang="es-ES" altLang="es-ES" dirty="0" err="1">
                <a:latin typeface="Cabin" pitchFamily="2" charset="0"/>
              </a:rPr>
              <a:t>is</a:t>
            </a:r>
            <a:r>
              <a:rPr lang="es-ES" altLang="es-ES" dirty="0">
                <a:latin typeface="Cabin" pitchFamily="2" charset="0"/>
              </a:rPr>
              <a:t> </a:t>
            </a:r>
            <a:r>
              <a:rPr lang="es-ES" altLang="es-ES" dirty="0" err="1">
                <a:latin typeface="Cabin" pitchFamily="2" charset="0"/>
              </a:rPr>
              <a:t>based</a:t>
            </a:r>
            <a:r>
              <a:rPr lang="es-ES" altLang="es-ES" dirty="0">
                <a:latin typeface="Cabin" pitchFamily="2" charset="0"/>
              </a:rPr>
              <a:t> </a:t>
            </a:r>
            <a:r>
              <a:rPr lang="es-ES" altLang="es-ES" dirty="0" err="1">
                <a:latin typeface="Cabin" pitchFamily="2" charset="0"/>
              </a:rPr>
              <a:t>on</a:t>
            </a:r>
            <a:r>
              <a:rPr lang="es-ES" altLang="es-ES" dirty="0">
                <a:latin typeface="Cabin" pitchFamily="2" charset="0"/>
              </a:rPr>
              <a:t> </a:t>
            </a:r>
            <a:r>
              <a:rPr lang="es-ES" altLang="es-ES" dirty="0" err="1">
                <a:latin typeface="Cabin" pitchFamily="2" charset="0"/>
              </a:rPr>
              <a:t>looking</a:t>
            </a:r>
            <a:r>
              <a:rPr lang="es-ES" altLang="es-ES" dirty="0">
                <a:latin typeface="Cabin" pitchFamily="2" charset="0"/>
              </a:rPr>
              <a:t> </a:t>
            </a:r>
            <a:r>
              <a:rPr lang="es-ES" altLang="es-ES" dirty="0" err="1">
                <a:latin typeface="Cabin" pitchFamily="2" charset="0"/>
              </a:rPr>
              <a:t>for</a:t>
            </a:r>
            <a:r>
              <a:rPr lang="es-ES" altLang="es-ES" dirty="0">
                <a:latin typeface="Cabin" pitchFamily="2" charset="0"/>
              </a:rPr>
              <a:t> </a:t>
            </a:r>
            <a:r>
              <a:rPr lang="es-ES" altLang="es-ES" dirty="0" err="1">
                <a:latin typeface="Cabin" pitchFamily="2" charset="0"/>
              </a:rPr>
              <a:t>synergies</a:t>
            </a:r>
            <a:r>
              <a:rPr lang="es-ES" altLang="es-ES" dirty="0">
                <a:latin typeface="Cabin" pitchFamily="2" charset="0"/>
              </a:rPr>
              <a:t> and </a:t>
            </a:r>
            <a:r>
              <a:rPr lang="es-ES" altLang="es-ES" dirty="0" err="1">
                <a:latin typeface="Cabin" pitchFamily="2" charset="0"/>
              </a:rPr>
              <a:t>knowledge</a:t>
            </a:r>
            <a:r>
              <a:rPr lang="es-ES" altLang="es-ES" dirty="0">
                <a:latin typeface="Cabin" pitchFamily="2" charset="0"/>
              </a:rPr>
              <a:t> </a:t>
            </a:r>
            <a:r>
              <a:rPr lang="es-ES" altLang="es-ES" dirty="0" err="1">
                <a:latin typeface="Cabin" pitchFamily="2" charset="0"/>
              </a:rPr>
              <a:t>integration</a:t>
            </a:r>
            <a:r>
              <a:rPr lang="es-ES" altLang="es-ES" dirty="0">
                <a:latin typeface="Cabin" pitchFamily="2" charset="0"/>
              </a:rPr>
              <a:t> </a:t>
            </a:r>
            <a:r>
              <a:rPr lang="es-ES" altLang="es-ES" dirty="0" err="1">
                <a:latin typeface="Cabin" pitchFamily="2" charset="0"/>
              </a:rPr>
              <a:t>among</a:t>
            </a:r>
            <a:r>
              <a:rPr lang="es-ES" altLang="es-ES" dirty="0">
                <a:latin typeface="Cabin" pitchFamily="2" charset="0"/>
              </a:rPr>
              <a:t> </a:t>
            </a:r>
            <a:r>
              <a:rPr lang="es-ES" altLang="es-ES" dirty="0" err="1">
                <a:latin typeface="Cabin" pitchFamily="2" charset="0"/>
              </a:rPr>
              <a:t>team</a:t>
            </a:r>
            <a:r>
              <a:rPr lang="es-ES" altLang="es-ES" dirty="0">
                <a:latin typeface="Cabin" pitchFamily="2" charset="0"/>
              </a:rPr>
              <a:t> </a:t>
            </a:r>
            <a:r>
              <a:rPr lang="es-ES" altLang="es-ES" dirty="0" err="1">
                <a:latin typeface="Cabin" pitchFamily="2" charset="0"/>
              </a:rPr>
              <a:t>members</a:t>
            </a:r>
            <a:r>
              <a:rPr lang="es-ES" altLang="es-ES" dirty="0">
                <a:latin typeface="Cabin" pitchFamily="2" charset="0"/>
              </a:rPr>
              <a:t> in </a:t>
            </a:r>
            <a:r>
              <a:rPr lang="es-ES" altLang="es-ES" dirty="0" err="1">
                <a:latin typeface="Cabin" pitchFamily="2" charset="0"/>
              </a:rPr>
              <a:t>order</a:t>
            </a:r>
            <a:r>
              <a:rPr lang="es-ES" altLang="es-ES" dirty="0">
                <a:latin typeface="Cabin" pitchFamily="2" charset="0"/>
              </a:rPr>
              <a:t> </a:t>
            </a:r>
            <a:r>
              <a:rPr lang="es-ES" altLang="es-ES" dirty="0" err="1">
                <a:latin typeface="Cabin" pitchFamily="2" charset="0"/>
              </a:rPr>
              <a:t>to</a:t>
            </a:r>
            <a:r>
              <a:rPr lang="es-ES" altLang="es-ES" dirty="0">
                <a:latin typeface="Cabin" pitchFamily="2" charset="0"/>
              </a:rPr>
              <a:t> </a:t>
            </a:r>
            <a:r>
              <a:rPr lang="es-ES" altLang="es-ES" dirty="0" err="1">
                <a:latin typeface="Cabin" pitchFamily="2" charset="0"/>
              </a:rPr>
              <a:t>apply</a:t>
            </a:r>
            <a:r>
              <a:rPr lang="es-ES" altLang="es-ES" dirty="0">
                <a:latin typeface="Cabin" pitchFamily="2" charset="0"/>
              </a:rPr>
              <a:t> </a:t>
            </a:r>
            <a:r>
              <a:rPr lang="es-ES" altLang="es-ES" dirty="0" err="1">
                <a:latin typeface="Cabin" pitchFamily="2" charset="0"/>
              </a:rPr>
              <a:t>for</a:t>
            </a:r>
            <a:r>
              <a:rPr lang="es-ES" altLang="es-ES" dirty="0">
                <a:latin typeface="Cabin" pitchFamily="2" charset="0"/>
              </a:rPr>
              <a:t> </a:t>
            </a:r>
            <a:r>
              <a:rPr lang="es-ES" altLang="es-ES" dirty="0" err="1">
                <a:latin typeface="Cabin" pitchFamily="2" charset="0"/>
              </a:rPr>
              <a:t>bigger</a:t>
            </a:r>
            <a:r>
              <a:rPr lang="es-ES" altLang="es-ES" dirty="0">
                <a:latin typeface="Cabin" pitchFamily="2" charset="0"/>
              </a:rPr>
              <a:t> and </a:t>
            </a:r>
            <a:r>
              <a:rPr lang="es-ES" altLang="es-ES" dirty="0" err="1">
                <a:latin typeface="Cabin" pitchFamily="2" charset="0"/>
              </a:rPr>
              <a:t>complex</a:t>
            </a:r>
            <a:r>
              <a:rPr lang="es-ES" altLang="es-ES" dirty="0">
                <a:latin typeface="Cabin" pitchFamily="2" charset="0"/>
              </a:rPr>
              <a:t> </a:t>
            </a:r>
            <a:r>
              <a:rPr lang="es-ES" altLang="es-ES" dirty="0" err="1">
                <a:latin typeface="Cabin" pitchFamily="2" charset="0"/>
              </a:rPr>
              <a:t>research</a:t>
            </a:r>
            <a:r>
              <a:rPr lang="es-ES" altLang="es-ES" dirty="0">
                <a:latin typeface="Cabin" pitchFamily="2" charset="0"/>
              </a:rPr>
              <a:t> </a:t>
            </a:r>
            <a:r>
              <a:rPr lang="es-ES" altLang="es-ES" dirty="0" err="1">
                <a:latin typeface="Cabin" pitchFamily="2" charset="0"/>
              </a:rPr>
              <a:t>projects</a:t>
            </a:r>
            <a:r>
              <a:rPr lang="es-ES" altLang="es-ES" dirty="0">
                <a:latin typeface="Cabin" pitchFamily="2" charset="0"/>
              </a:rPr>
              <a:t>. </a:t>
            </a:r>
          </a:p>
          <a:p>
            <a:pPr eaLnBrk="1" hangingPunct="1"/>
            <a:endParaRPr lang="es-ES" altLang="es-ES" dirty="0">
              <a:latin typeface="Cabin Regular" pitchFamily="2" charset="0"/>
            </a:endParaRPr>
          </a:p>
        </p:txBody>
      </p:sp>
      <p:pic>
        <p:nvPicPr>
          <p:cNvPr id="55300" name="Imagen 5">
            <a:extLst>
              <a:ext uri="{FF2B5EF4-FFF2-40B4-BE49-F238E27FC236}">
                <a16:creationId xmlns:a16="http://schemas.microsoft.com/office/drawing/2014/main" id="{DEE96624-C6AF-920E-7E96-4DCF27BDBA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9913" y="1906588"/>
            <a:ext cx="3927475" cy="3513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180087DE-DFA1-A147-A165-C01AB7733A25}"/>
              </a:ext>
            </a:extLst>
          </p:cNvPr>
          <p:cNvSpPr txBox="1"/>
          <p:nvPr/>
        </p:nvSpPr>
        <p:spPr>
          <a:xfrm>
            <a:off x="747713" y="1725613"/>
            <a:ext cx="5106987" cy="46196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2400" b="1" spc="300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OUR GOAL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A19A58D0-D777-0840-AA05-092804E1D903}"/>
              </a:ext>
            </a:extLst>
          </p:cNvPr>
          <p:cNvSpPr/>
          <p:nvPr/>
        </p:nvSpPr>
        <p:spPr>
          <a:xfrm flipV="1">
            <a:off x="2995613" y="2001838"/>
            <a:ext cx="2859087" cy="44450"/>
          </a:xfrm>
          <a:prstGeom prst="rect">
            <a:avLst/>
          </a:prstGeom>
          <a:solidFill>
            <a:srgbClr val="FFCC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ES">
              <a:latin typeface="Cabin Regular" pitchFamily="2" charset="77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DF5F85D3-A922-E99B-E22B-0180FB40AC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9080" y="122503"/>
            <a:ext cx="904080" cy="809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9B289AB2-508B-26FD-FAA0-936FFE9535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40" y="122503"/>
            <a:ext cx="1097236" cy="809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870F7993-F312-F046-A97F-903138B44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123E174A-FA13-43B4-A63C-BE86EAA1FA76}" type="slidenum">
              <a:rPr lang="es-ES" altLang="es-ES">
                <a:solidFill>
                  <a:srgbClr val="898989"/>
                </a:solidFill>
                <a:latin typeface="Cabin Regular" pitchFamily="2" charset="0"/>
              </a:rPr>
              <a:pPr/>
              <a:t>26</a:t>
            </a:fld>
            <a:endParaRPr lang="es-ES" altLang="es-ES">
              <a:solidFill>
                <a:srgbClr val="898989"/>
              </a:solidFill>
              <a:latin typeface="Cabin Regular" pitchFamily="2" charset="0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E0434217-CA6C-3449-B5AA-ABFE7FEE4F43}"/>
              </a:ext>
            </a:extLst>
          </p:cNvPr>
          <p:cNvSpPr txBox="1"/>
          <p:nvPr/>
        </p:nvSpPr>
        <p:spPr>
          <a:xfrm>
            <a:off x="747713" y="2425700"/>
            <a:ext cx="10606087" cy="33242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1600">
                <a:latin typeface="Cabin" pitchFamily="2" charset="77"/>
              </a:rPr>
              <a:t>To </a:t>
            </a:r>
            <a:r>
              <a:rPr lang="es-ES" sz="1600" err="1">
                <a:latin typeface="Cabin" pitchFamily="2" charset="77"/>
              </a:rPr>
              <a:t>integrate</a:t>
            </a:r>
            <a:r>
              <a:rPr lang="es-ES" sz="1600">
                <a:latin typeface="Cabin" pitchFamily="2" charset="77"/>
              </a:rPr>
              <a:t> in a </a:t>
            </a:r>
            <a:r>
              <a:rPr lang="es-ES" sz="1600" err="1">
                <a:latin typeface="Cabin" pitchFamily="2" charset="77"/>
              </a:rPr>
              <a:t>laboratory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an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environment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for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testing</a:t>
            </a:r>
            <a:r>
              <a:rPr lang="es-ES" sz="1600">
                <a:latin typeface="Cabin" pitchFamily="2" charset="77"/>
              </a:rPr>
              <a:t> of </a:t>
            </a:r>
            <a:r>
              <a:rPr lang="es-ES" sz="1600" err="1">
                <a:latin typeface="Cabin" pitchFamily="2" charset="77"/>
              </a:rPr>
              <a:t>small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scale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distributed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energy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systems</a:t>
            </a:r>
            <a:r>
              <a:rPr lang="es-ES" sz="1600">
                <a:latin typeface="Cabin" pitchFamily="2" charset="77"/>
              </a:rPr>
              <a:t> and </a:t>
            </a:r>
            <a:r>
              <a:rPr lang="es-ES" sz="1600" err="1">
                <a:latin typeface="Cabin" pitchFamily="2" charset="77"/>
              </a:rPr>
              <a:t>their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integration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into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the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electrical</a:t>
            </a:r>
            <a:r>
              <a:rPr lang="es-ES" sz="1600">
                <a:latin typeface="Cabin" pitchFamily="2" charset="77"/>
              </a:rPr>
              <a:t>  </a:t>
            </a:r>
            <a:r>
              <a:rPr lang="es-ES" sz="1600" err="1">
                <a:latin typeface="Cabin" pitchFamily="2" charset="77"/>
              </a:rPr>
              <a:t>grid</a:t>
            </a:r>
            <a:r>
              <a:rPr lang="es-ES" sz="1600">
                <a:latin typeface="Cabin" pitchFamily="2" charset="77"/>
              </a:rPr>
              <a:t>. </a:t>
            </a:r>
            <a:r>
              <a:rPr lang="es-ES" sz="1600" err="1">
                <a:latin typeface="Cabin" pitchFamily="2" charset="77"/>
              </a:rPr>
              <a:t>For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the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study</a:t>
            </a:r>
            <a:r>
              <a:rPr lang="es-ES" sz="1600">
                <a:latin typeface="Cabin" pitchFamily="2" charset="77"/>
              </a:rPr>
              <a:t> and </a:t>
            </a:r>
            <a:r>
              <a:rPr lang="es-ES" sz="1600" err="1">
                <a:latin typeface="Cabin" pitchFamily="2" charset="77"/>
              </a:rPr>
              <a:t>analysis</a:t>
            </a:r>
            <a:r>
              <a:rPr lang="es-ES" sz="1600">
                <a:latin typeface="Cabin" pitchFamily="2" charset="77"/>
              </a:rPr>
              <a:t>, a </a:t>
            </a:r>
            <a:r>
              <a:rPr lang="es-ES" sz="1600" err="1">
                <a:latin typeface="Cabin" pitchFamily="2" charset="77"/>
              </a:rPr>
              <a:t>four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level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approach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is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proposed</a:t>
            </a:r>
            <a:r>
              <a:rPr lang="es-ES" sz="1600">
                <a:latin typeface="Cabin" pitchFamily="2" charset="77"/>
              </a:rPr>
              <a:t>: 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ES" sz="1600">
              <a:latin typeface="Cabin" pitchFamily="2" charset="77"/>
            </a:endParaRPr>
          </a:p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  <a:defRPr/>
            </a:pPr>
            <a:r>
              <a:rPr lang="es-ES" sz="1600" err="1">
                <a:latin typeface="Cabin" pitchFamily="2" charset="77"/>
              </a:rPr>
              <a:t>Development</a:t>
            </a:r>
            <a:r>
              <a:rPr lang="es-ES" sz="1600">
                <a:latin typeface="Cabin" pitchFamily="2" charset="77"/>
              </a:rPr>
              <a:t> of </a:t>
            </a:r>
            <a:r>
              <a:rPr lang="es-ES" sz="1600" err="1">
                <a:latin typeface="Cabin" pitchFamily="2" charset="77"/>
              </a:rPr>
              <a:t>generation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systems</a:t>
            </a:r>
            <a:r>
              <a:rPr lang="es-ES" sz="1600">
                <a:latin typeface="Cabin" pitchFamily="2" charset="77"/>
              </a:rPr>
              <a:t> and </a:t>
            </a:r>
            <a:r>
              <a:rPr lang="es-ES" sz="1600" err="1">
                <a:latin typeface="Cabin" pitchFamily="2" charset="77"/>
              </a:rPr>
              <a:t>power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converters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for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the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injection</a:t>
            </a:r>
            <a:r>
              <a:rPr lang="es-ES" sz="1600">
                <a:latin typeface="Cabin" pitchFamily="2" charset="77"/>
              </a:rPr>
              <a:t> of </a:t>
            </a:r>
            <a:r>
              <a:rPr lang="es-ES" sz="1600" err="1">
                <a:latin typeface="Cabin" pitchFamily="2" charset="77"/>
              </a:rPr>
              <a:t>electrical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energy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into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the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grid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under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efficiency</a:t>
            </a:r>
            <a:r>
              <a:rPr lang="es-ES" sz="1600">
                <a:latin typeface="Cabin" pitchFamily="2" charset="77"/>
              </a:rPr>
              <a:t> and </a:t>
            </a:r>
            <a:r>
              <a:rPr lang="es-ES" sz="1600" err="1">
                <a:latin typeface="Cabin" pitchFamily="2" charset="77"/>
              </a:rPr>
              <a:t>reliability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constraints</a:t>
            </a:r>
            <a:r>
              <a:rPr lang="es-ES" sz="1600">
                <a:latin typeface="Cabin" pitchFamily="2" charset="77"/>
              </a:rPr>
              <a:t>. </a:t>
            </a:r>
          </a:p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  <a:defRPr/>
            </a:pPr>
            <a:r>
              <a:rPr lang="es-ES" sz="1600" err="1">
                <a:latin typeface="Cabin" pitchFamily="2" charset="77"/>
              </a:rPr>
              <a:t>Development</a:t>
            </a:r>
            <a:r>
              <a:rPr lang="es-ES" sz="1600">
                <a:latin typeface="Cabin" pitchFamily="2" charset="77"/>
              </a:rPr>
              <a:t> of </a:t>
            </a:r>
            <a:r>
              <a:rPr lang="es-ES" sz="1600" err="1">
                <a:latin typeface="Cabin" pitchFamily="2" charset="77"/>
              </a:rPr>
              <a:t>energy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storage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systems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for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the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compensation</a:t>
            </a:r>
            <a:r>
              <a:rPr lang="es-ES" sz="1600">
                <a:latin typeface="Cabin" pitchFamily="2" charset="77"/>
              </a:rPr>
              <a:t> of </a:t>
            </a:r>
            <a:r>
              <a:rPr lang="es-ES" sz="1600" err="1">
                <a:latin typeface="Cabin" pitchFamily="2" charset="77"/>
              </a:rPr>
              <a:t>transient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demands</a:t>
            </a:r>
            <a:r>
              <a:rPr lang="es-ES" sz="1600">
                <a:latin typeface="Cabin" pitchFamily="2" charset="77"/>
              </a:rPr>
              <a:t> at </a:t>
            </a:r>
            <a:r>
              <a:rPr lang="es-ES" sz="1600" err="1">
                <a:latin typeface="Cabin" pitchFamily="2" charset="77"/>
              </a:rPr>
              <a:t>the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electrical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grid</a:t>
            </a:r>
            <a:r>
              <a:rPr lang="es-ES" sz="1600">
                <a:latin typeface="Cabin" pitchFamily="2" charset="77"/>
              </a:rPr>
              <a:t>, </a:t>
            </a:r>
            <a:r>
              <a:rPr lang="es-ES" sz="1600" err="1">
                <a:latin typeface="Cabin" pitchFamily="2" charset="77"/>
              </a:rPr>
              <a:t>including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pulsating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generation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by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renewable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energy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systems</a:t>
            </a:r>
            <a:r>
              <a:rPr lang="es-ES" sz="1600">
                <a:latin typeface="Cabin" pitchFamily="2" charset="77"/>
              </a:rPr>
              <a:t>, </a:t>
            </a:r>
            <a:r>
              <a:rPr lang="es-ES" sz="1600" err="1">
                <a:latin typeface="Cabin" pitchFamily="2" charset="77"/>
              </a:rPr>
              <a:t>grid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contingencies</a:t>
            </a:r>
            <a:r>
              <a:rPr lang="es-ES" sz="1600">
                <a:latin typeface="Cabin" pitchFamily="2" charset="77"/>
              </a:rPr>
              <a:t> and virtual </a:t>
            </a:r>
            <a:r>
              <a:rPr lang="es-ES" sz="1600" err="1">
                <a:latin typeface="Cabin" pitchFamily="2" charset="77"/>
              </a:rPr>
              <a:t>zero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demanding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energy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buildings</a:t>
            </a:r>
            <a:r>
              <a:rPr lang="es-ES" sz="1600">
                <a:latin typeface="Cabin" pitchFamily="2" charset="77"/>
              </a:rPr>
              <a:t>. </a:t>
            </a:r>
          </a:p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  <a:defRPr/>
            </a:pPr>
            <a:r>
              <a:rPr lang="es-ES" sz="1600" err="1">
                <a:latin typeface="Cabin" pitchFamily="2" charset="77"/>
              </a:rPr>
              <a:t>Development</a:t>
            </a:r>
            <a:r>
              <a:rPr lang="es-ES" sz="1600">
                <a:latin typeface="Cabin" pitchFamily="2" charset="77"/>
              </a:rPr>
              <a:t> of </a:t>
            </a:r>
            <a:r>
              <a:rPr lang="es-ES" sz="1600" err="1">
                <a:latin typeface="Cabin" pitchFamily="2" charset="77"/>
              </a:rPr>
              <a:t>coordinated</a:t>
            </a:r>
            <a:r>
              <a:rPr lang="es-ES" sz="1600">
                <a:latin typeface="Cabin" pitchFamily="2" charset="77"/>
              </a:rPr>
              <a:t> control </a:t>
            </a:r>
            <a:r>
              <a:rPr lang="es-ES" sz="1600" err="1">
                <a:latin typeface="Cabin" pitchFamily="2" charset="77"/>
              </a:rPr>
              <a:t>strategies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for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all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the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small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scale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generators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installed</a:t>
            </a:r>
            <a:r>
              <a:rPr lang="es-ES" sz="1600">
                <a:latin typeface="Cabin" pitchFamily="2" charset="77"/>
              </a:rPr>
              <a:t> at </a:t>
            </a:r>
            <a:r>
              <a:rPr lang="es-ES" sz="1600" err="1">
                <a:latin typeface="Cabin" pitchFamily="2" charset="77"/>
              </a:rPr>
              <a:t>the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grid</a:t>
            </a:r>
            <a:r>
              <a:rPr lang="es-ES" sz="1600">
                <a:latin typeface="Cabin" pitchFamily="2" charset="77"/>
              </a:rPr>
              <a:t> in </a:t>
            </a:r>
            <a:r>
              <a:rPr lang="es-ES" sz="1600" err="1">
                <a:latin typeface="Cabin" pitchFamily="2" charset="77"/>
              </a:rPr>
              <a:t>order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the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system</a:t>
            </a:r>
            <a:r>
              <a:rPr lang="es-ES" sz="1600">
                <a:latin typeface="Cabin" pitchFamily="2" charset="77"/>
              </a:rPr>
              <a:t> to </a:t>
            </a:r>
            <a:r>
              <a:rPr lang="es-ES" sz="1600" err="1">
                <a:latin typeface="Cabin" pitchFamily="2" charset="77"/>
              </a:rPr>
              <a:t>behave</a:t>
            </a:r>
            <a:r>
              <a:rPr lang="es-ES" sz="1600">
                <a:latin typeface="Cabin" pitchFamily="2" charset="77"/>
              </a:rPr>
              <a:t> as a virtual </a:t>
            </a:r>
            <a:r>
              <a:rPr lang="es-ES" sz="1600" err="1">
                <a:latin typeface="Cabin" pitchFamily="2" charset="77"/>
              </a:rPr>
              <a:t>integrated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power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plant</a:t>
            </a:r>
            <a:r>
              <a:rPr lang="es-ES" sz="1600">
                <a:latin typeface="Cabin" pitchFamily="2" charset="77"/>
              </a:rPr>
              <a:t>. </a:t>
            </a:r>
            <a:r>
              <a:rPr lang="es-ES" sz="1600" err="1">
                <a:latin typeface="Cabin" pitchFamily="2" charset="77"/>
              </a:rPr>
              <a:t>Development</a:t>
            </a:r>
            <a:r>
              <a:rPr lang="es-ES" sz="1600">
                <a:latin typeface="Cabin" pitchFamily="2" charset="77"/>
              </a:rPr>
              <a:t> of new </a:t>
            </a:r>
            <a:r>
              <a:rPr lang="es-ES" sz="1600" err="1">
                <a:latin typeface="Cabin" pitchFamily="2" charset="77"/>
              </a:rPr>
              <a:t>power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flow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algorithms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for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considering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the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unbalanced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conditions</a:t>
            </a:r>
            <a:r>
              <a:rPr lang="es-ES" sz="1600">
                <a:latin typeface="Cabin" pitchFamily="2" charset="77"/>
              </a:rPr>
              <a:t> at </a:t>
            </a:r>
            <a:r>
              <a:rPr lang="es-ES" sz="1600" err="1">
                <a:latin typeface="Cabin" pitchFamily="2" charset="77"/>
              </a:rPr>
              <a:t>weak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grids</a:t>
            </a:r>
            <a:r>
              <a:rPr lang="es-ES" sz="1600">
                <a:latin typeface="Cabin" pitchFamily="2" charset="77"/>
              </a:rPr>
              <a:t> (single </a:t>
            </a:r>
            <a:r>
              <a:rPr lang="es-ES" sz="1600" err="1">
                <a:latin typeface="Cabin" pitchFamily="2" charset="77"/>
              </a:rPr>
              <a:t>phase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loads</a:t>
            </a:r>
            <a:r>
              <a:rPr lang="es-ES" sz="1600">
                <a:latin typeface="Cabin" pitchFamily="2" charset="77"/>
              </a:rPr>
              <a:t> and </a:t>
            </a:r>
            <a:r>
              <a:rPr lang="es-ES" sz="1600" err="1">
                <a:latin typeface="Cabin" pitchFamily="2" charset="77"/>
              </a:rPr>
              <a:t>generation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systems</a:t>
            </a:r>
            <a:r>
              <a:rPr lang="es-ES" sz="1600">
                <a:latin typeface="Cabin" pitchFamily="2" charset="77"/>
              </a:rPr>
              <a:t>). </a:t>
            </a:r>
          </a:p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  <a:defRPr/>
            </a:pPr>
            <a:r>
              <a:rPr lang="es-ES" sz="1600" err="1">
                <a:latin typeface="Cabin" pitchFamily="2" charset="77"/>
              </a:rPr>
              <a:t>Study</a:t>
            </a:r>
            <a:r>
              <a:rPr lang="es-ES" sz="1600">
                <a:latin typeface="Cabin" pitchFamily="2" charset="77"/>
              </a:rPr>
              <a:t> of new </a:t>
            </a:r>
            <a:r>
              <a:rPr lang="es-ES" sz="1600" err="1">
                <a:latin typeface="Cabin" pitchFamily="2" charset="77"/>
              </a:rPr>
              <a:t>economic</a:t>
            </a:r>
            <a:r>
              <a:rPr lang="es-ES" sz="1600">
                <a:latin typeface="Cabin" pitchFamily="2" charset="77"/>
              </a:rPr>
              <a:t> and </a:t>
            </a:r>
            <a:r>
              <a:rPr lang="es-ES" sz="1600" err="1">
                <a:latin typeface="Cabin" pitchFamily="2" charset="77"/>
              </a:rPr>
              <a:t>infrastructure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models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relying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on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the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distributed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generation</a:t>
            </a:r>
            <a:r>
              <a:rPr lang="es-ES" sz="1600">
                <a:latin typeface="Cabin" pitchFamily="2" charset="77"/>
              </a:rPr>
              <a:t>, </a:t>
            </a:r>
            <a:r>
              <a:rPr lang="es-ES" sz="1600" err="1">
                <a:latin typeface="Cabin" pitchFamily="2" charset="77"/>
              </a:rPr>
              <a:t>which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allow</a:t>
            </a:r>
            <a:r>
              <a:rPr lang="es-ES" sz="1600">
                <a:latin typeface="Cabin" pitchFamily="2" charset="77"/>
              </a:rPr>
              <a:t> to </a:t>
            </a:r>
            <a:r>
              <a:rPr lang="es-ES" sz="1600" err="1">
                <a:latin typeface="Cabin" pitchFamily="2" charset="77"/>
              </a:rPr>
              <a:t>maximize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the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benefits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considering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the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existing</a:t>
            </a:r>
            <a:r>
              <a:rPr lang="es-ES" sz="1600">
                <a:latin typeface="Cabin" pitchFamily="2" charset="77"/>
              </a:rPr>
              <a:t> and </a:t>
            </a:r>
            <a:r>
              <a:rPr lang="es-ES" sz="1600" err="1">
                <a:latin typeface="Cabin" pitchFamily="2" charset="77"/>
              </a:rPr>
              <a:t>future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regulations</a:t>
            </a:r>
            <a:r>
              <a:rPr lang="es-ES" sz="1600">
                <a:latin typeface="Cabin" pitchFamily="2" charset="77"/>
              </a:rPr>
              <a:t>. 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ES">
              <a:latin typeface="Cabin Regular" pitchFamily="2" charset="77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F020C799-E239-A148-ADF3-3681DDC4490E}"/>
              </a:ext>
            </a:extLst>
          </p:cNvPr>
          <p:cNvSpPr txBox="1"/>
          <p:nvPr/>
        </p:nvSpPr>
        <p:spPr>
          <a:xfrm>
            <a:off x="747713" y="1725613"/>
            <a:ext cx="5106987" cy="46196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2400" b="1" spc="30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OUR VISION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4D37A48B-ED06-684C-B584-66BF4D12E5C0}"/>
              </a:ext>
            </a:extLst>
          </p:cNvPr>
          <p:cNvSpPr/>
          <p:nvPr/>
        </p:nvSpPr>
        <p:spPr>
          <a:xfrm flipV="1">
            <a:off x="3295650" y="2008188"/>
            <a:ext cx="7808913" cy="46037"/>
          </a:xfrm>
          <a:prstGeom prst="rect">
            <a:avLst/>
          </a:prstGeom>
          <a:solidFill>
            <a:srgbClr val="FFCC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ES">
              <a:latin typeface="Cabin Regular" pitchFamily="2" charset="77"/>
            </a:endParaRPr>
          </a:p>
        </p:txBody>
      </p:sp>
      <p:pic>
        <p:nvPicPr>
          <p:cNvPr id="11" name="Imagen 5">
            <a:extLst>
              <a:ext uri="{FF2B5EF4-FFF2-40B4-BE49-F238E27FC236}">
                <a16:creationId xmlns:a16="http://schemas.microsoft.com/office/drawing/2014/main" id="{0691187F-7426-2E50-268E-DAD0E153A3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9080" y="122503"/>
            <a:ext cx="904080" cy="809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E64C7E90-E453-BCEB-4D85-7A78E5BB04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40" y="122503"/>
            <a:ext cx="1097236" cy="809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161E976B-3C33-384A-A0AE-D160C204A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4BBE97E3-8C9F-42E3-9D89-BE392B084C60}" type="slidenum">
              <a:rPr lang="es-ES" altLang="es-ES">
                <a:solidFill>
                  <a:srgbClr val="898989"/>
                </a:solidFill>
                <a:latin typeface="Cabin Regular" pitchFamily="2" charset="0"/>
              </a:rPr>
              <a:pPr/>
              <a:t>27</a:t>
            </a:fld>
            <a:endParaRPr lang="es-ES" altLang="es-ES">
              <a:solidFill>
                <a:srgbClr val="898989"/>
              </a:solidFill>
              <a:latin typeface="Cabin Regular" pitchFamily="2" charset="0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4A2567D-D3EE-1448-8A0B-D571F1852224}"/>
              </a:ext>
            </a:extLst>
          </p:cNvPr>
          <p:cNvSpPr txBox="1"/>
          <p:nvPr/>
        </p:nvSpPr>
        <p:spPr>
          <a:xfrm>
            <a:off x="-1419225" y="1725613"/>
            <a:ext cx="5106988" cy="8318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2400" b="1" spc="30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OUR RESEARCH </a:t>
            </a:r>
          </a:p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2400" b="1" spc="30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LINES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DC154507-AA8A-3D4E-97B4-EB586EF1D88C}"/>
              </a:ext>
            </a:extLst>
          </p:cNvPr>
          <p:cNvSpPr/>
          <p:nvPr/>
        </p:nvSpPr>
        <p:spPr>
          <a:xfrm rot="5400000" flipV="1">
            <a:off x="1538288" y="3044825"/>
            <a:ext cx="4343400" cy="44450"/>
          </a:xfrm>
          <a:prstGeom prst="rect">
            <a:avLst/>
          </a:prstGeom>
          <a:solidFill>
            <a:srgbClr val="FFCC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ES">
              <a:latin typeface="Cabin Regular" pitchFamily="2" charset="77"/>
            </a:endParaRPr>
          </a:p>
        </p:txBody>
      </p:sp>
      <p:sp>
        <p:nvSpPr>
          <p:cNvPr id="57349" name="CuadroTexto 5">
            <a:extLst>
              <a:ext uri="{FF2B5EF4-FFF2-40B4-BE49-F238E27FC236}">
                <a16:creationId xmlns:a16="http://schemas.microsoft.com/office/drawing/2014/main" id="{BABAA58F-D4B8-C419-41D7-33C20E8F8D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30638" y="895350"/>
            <a:ext cx="5980112" cy="4710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s-ES" altLang="es-ES" sz="1600" b="1">
                <a:latin typeface="Open Sans" panose="020B0606030504020204" pitchFamily="34" charset="0"/>
                <a:cs typeface="Open Sans" panose="020B0606030504020204" pitchFamily="34" charset="0"/>
              </a:rPr>
              <a:t>ANALYSIS AND DESIGN OF POWER CONVERTER TOPOLOGIES FOR ENERGY STORAGE </a:t>
            </a:r>
          </a:p>
          <a:p>
            <a:pPr lvl="1" eaLnBrk="1" hangingPunct="1"/>
            <a:r>
              <a:rPr lang="es-ES" altLang="es-ES" sz="1400">
                <a:latin typeface="Cabin" pitchFamily="2" charset="0"/>
              </a:rPr>
              <a:t>Design of power electronics converters with an emphasis of multiport topologies for energy storage applications </a:t>
            </a:r>
          </a:p>
          <a:p>
            <a:pPr eaLnBrk="1" hangingPunct="1"/>
            <a:endParaRPr lang="es-ES" altLang="es-ES" sz="1400">
              <a:latin typeface="Cabin" pitchFamily="2" charset="0"/>
            </a:endParaRPr>
          </a:p>
          <a:p>
            <a:pPr eaLnBrk="1" hangingPunct="1"/>
            <a:r>
              <a:rPr lang="es-ES" altLang="es-ES" sz="1600" b="1">
                <a:latin typeface="Open Sans" panose="020B0606030504020204" pitchFamily="34" charset="0"/>
                <a:cs typeface="Open Sans" panose="020B0606030504020204" pitchFamily="34" charset="0"/>
              </a:rPr>
              <a:t>DYNAMIC ANALYSIS AND CONTROL OF POWER CONVERTERS FOR DISTRIBUTED RESOURCES </a:t>
            </a:r>
          </a:p>
          <a:p>
            <a:pPr lvl="1" eaLnBrk="1" hangingPunct="1"/>
            <a:r>
              <a:rPr lang="es-ES" altLang="es-ES" sz="1400">
                <a:latin typeface="Cabin" pitchFamily="2" charset="0"/>
              </a:rPr>
              <a:t>High dynamic performance of power converters and microgrids by advanced control systems </a:t>
            </a:r>
          </a:p>
          <a:p>
            <a:pPr eaLnBrk="1" hangingPunct="1"/>
            <a:endParaRPr lang="es-ES" altLang="es-ES" sz="1400">
              <a:latin typeface="Cabin" pitchFamily="2" charset="0"/>
            </a:endParaRPr>
          </a:p>
          <a:p>
            <a:pPr eaLnBrk="1" hangingPunct="1"/>
            <a:r>
              <a:rPr lang="es-ES" altLang="es-ES" sz="1600" b="1">
                <a:latin typeface="Open Sans" panose="020B0606030504020204" pitchFamily="34" charset="0"/>
                <a:cs typeface="Open Sans" panose="020B0606030504020204" pitchFamily="34" charset="0"/>
              </a:rPr>
              <a:t>POWER FLOW ANALYSIS FOR HYBRID DC/AC GRIDS WITH HIGH PENETRATION OF DISTRIBUTED RESOURCES </a:t>
            </a:r>
          </a:p>
          <a:p>
            <a:pPr lvl="1" eaLnBrk="1" hangingPunct="1"/>
            <a:r>
              <a:rPr lang="es-ES" altLang="es-ES" sz="1400">
                <a:latin typeface="Cabin" pitchFamily="2" charset="0"/>
              </a:rPr>
              <a:t>Impact of the integration of distributed resources in the electrical grid </a:t>
            </a:r>
          </a:p>
          <a:p>
            <a:pPr eaLnBrk="1" hangingPunct="1"/>
            <a:endParaRPr lang="es-ES" altLang="es-ES" sz="1400">
              <a:latin typeface="Cabin" pitchFamily="2" charset="0"/>
            </a:endParaRPr>
          </a:p>
          <a:p>
            <a:pPr eaLnBrk="1" hangingPunct="1"/>
            <a:r>
              <a:rPr lang="es-ES" altLang="es-ES" sz="1600" b="1">
                <a:latin typeface="Open Sans" panose="020B0606030504020204" pitchFamily="34" charset="0"/>
                <a:cs typeface="Open Sans" panose="020B0606030504020204" pitchFamily="34" charset="0"/>
              </a:rPr>
              <a:t>ENERGY DEMAND ANALYSIS AND VISUALIZATION </a:t>
            </a:r>
          </a:p>
          <a:p>
            <a:pPr lvl="1" eaLnBrk="1" hangingPunct="1"/>
            <a:r>
              <a:rPr lang="es-ES" altLang="es-ES" sz="1400">
                <a:latin typeface="Cabin" pitchFamily="2" charset="0"/>
              </a:rPr>
              <a:t>Analytic tools and visualization strategies for energy planning </a:t>
            </a:r>
          </a:p>
          <a:p>
            <a:pPr eaLnBrk="1" hangingPunct="1"/>
            <a:endParaRPr lang="es-ES" altLang="es-ES" sz="1400">
              <a:latin typeface="Cabin" pitchFamily="2" charset="0"/>
            </a:endParaRPr>
          </a:p>
          <a:p>
            <a:pPr eaLnBrk="1" hangingPunct="1"/>
            <a:r>
              <a:rPr lang="es-ES" altLang="es-ES" sz="1600" b="1">
                <a:latin typeface="Open Sans" panose="020B0606030504020204" pitchFamily="34" charset="0"/>
                <a:cs typeface="Open Sans" panose="020B0606030504020204" pitchFamily="34" charset="0"/>
              </a:rPr>
              <a:t>APPLICATIONS</a:t>
            </a:r>
            <a:r>
              <a:rPr lang="es-ES" altLang="es-ES" sz="1400">
                <a:latin typeface="Cabin" pitchFamily="2" charset="0"/>
              </a:rPr>
              <a:t> </a:t>
            </a:r>
          </a:p>
          <a:p>
            <a:pPr lvl="1" eaLnBrk="1" hangingPunct="1"/>
            <a:r>
              <a:rPr lang="es-ES" altLang="es-ES" sz="1400">
                <a:latin typeface="Cabin" pitchFamily="2" charset="0"/>
              </a:rPr>
              <a:t>Industrial applications and knowledge transfer </a:t>
            </a:r>
          </a:p>
          <a:p>
            <a:pPr eaLnBrk="1" hangingPunct="1"/>
            <a:endParaRPr lang="en-GB" altLang="es-ES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748A2B4F-64EB-6C41-BC10-98F2FA13B8DD}"/>
              </a:ext>
            </a:extLst>
          </p:cNvPr>
          <p:cNvSpPr/>
          <p:nvPr/>
        </p:nvSpPr>
        <p:spPr>
          <a:xfrm>
            <a:off x="3959225" y="1563688"/>
            <a:ext cx="292100" cy="46037"/>
          </a:xfrm>
          <a:prstGeom prst="rect">
            <a:avLst/>
          </a:prstGeom>
          <a:solidFill>
            <a:srgbClr val="FFCC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536DAC0A-0D63-CC42-90E6-6F35343574CE}"/>
              </a:ext>
            </a:extLst>
          </p:cNvPr>
          <p:cNvSpPr/>
          <p:nvPr/>
        </p:nvSpPr>
        <p:spPr>
          <a:xfrm>
            <a:off x="3959225" y="2670175"/>
            <a:ext cx="292100" cy="46038"/>
          </a:xfrm>
          <a:prstGeom prst="rect">
            <a:avLst/>
          </a:prstGeom>
          <a:solidFill>
            <a:srgbClr val="FFCC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8AC72E53-7808-8C46-95F3-685737430258}"/>
              </a:ext>
            </a:extLst>
          </p:cNvPr>
          <p:cNvSpPr/>
          <p:nvPr/>
        </p:nvSpPr>
        <p:spPr>
          <a:xfrm>
            <a:off x="3959225" y="3803650"/>
            <a:ext cx="292100" cy="46038"/>
          </a:xfrm>
          <a:prstGeom prst="rect">
            <a:avLst/>
          </a:prstGeom>
          <a:solidFill>
            <a:srgbClr val="FFCC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CD52192D-C3AE-5E4D-8C94-6C23A53A6728}"/>
              </a:ext>
            </a:extLst>
          </p:cNvPr>
          <p:cNvSpPr/>
          <p:nvPr/>
        </p:nvSpPr>
        <p:spPr>
          <a:xfrm>
            <a:off x="3959225" y="4479925"/>
            <a:ext cx="292100" cy="46038"/>
          </a:xfrm>
          <a:prstGeom prst="rect">
            <a:avLst/>
          </a:prstGeom>
          <a:solidFill>
            <a:srgbClr val="FFCC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FA1510A5-8CF1-F64C-AF37-D88839FBCCC9}"/>
              </a:ext>
            </a:extLst>
          </p:cNvPr>
          <p:cNvSpPr/>
          <p:nvPr/>
        </p:nvSpPr>
        <p:spPr>
          <a:xfrm>
            <a:off x="3959225" y="5129213"/>
            <a:ext cx="292100" cy="46037"/>
          </a:xfrm>
          <a:prstGeom prst="rect">
            <a:avLst/>
          </a:prstGeom>
          <a:solidFill>
            <a:srgbClr val="FFCC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/>
          </a:p>
        </p:txBody>
      </p:sp>
      <p:pic>
        <p:nvPicPr>
          <p:cNvPr id="19" name="Imagen 5">
            <a:extLst>
              <a:ext uri="{FF2B5EF4-FFF2-40B4-BE49-F238E27FC236}">
                <a16:creationId xmlns:a16="http://schemas.microsoft.com/office/drawing/2014/main" id="{A24A3DB0-D8FE-BBB1-F420-60C2E13C7F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9080" y="122503"/>
            <a:ext cx="904080" cy="809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2">
            <a:extLst>
              <a:ext uri="{FF2B5EF4-FFF2-40B4-BE49-F238E27FC236}">
                <a16:creationId xmlns:a16="http://schemas.microsoft.com/office/drawing/2014/main" id="{E7165E5E-DFAF-3BAD-84CE-3F016C9F9F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40" y="122503"/>
            <a:ext cx="1097236" cy="809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7537922D-F825-4D47-9E94-D11A99E83262}"/>
              </a:ext>
            </a:extLst>
          </p:cNvPr>
          <p:cNvSpPr txBox="1"/>
          <p:nvPr/>
        </p:nvSpPr>
        <p:spPr>
          <a:xfrm>
            <a:off x="6573838" y="3227388"/>
            <a:ext cx="4876800" cy="147796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3600" b="1" spc="300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THANK YOU!</a:t>
            </a:r>
          </a:p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3600" b="1" i="1" spc="3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bin" pitchFamily="2" charset="77"/>
                <a:ea typeface="Open Sans Extrabold" panose="020B0606030504020204" pitchFamily="34" charset="0"/>
                <a:cs typeface="Open Sans Extrabold" panose="020B0606030504020204" pitchFamily="34" charset="0"/>
              </a:rPr>
              <a:t>Please</a:t>
            </a:r>
            <a:r>
              <a:rPr lang="es-ES" sz="3600" b="1" i="1" spc="300" dirty="0">
                <a:solidFill>
                  <a:schemeClr val="tx1">
                    <a:lumMod val="50000"/>
                    <a:lumOff val="50000"/>
                  </a:schemeClr>
                </a:solidFill>
                <a:latin typeface="Cabin" pitchFamily="2" charset="77"/>
                <a:ea typeface="Open Sans Extrabold" panose="020B0606030504020204" pitchFamily="34" charset="0"/>
                <a:cs typeface="Open Sans Extrabold" panose="020B0606030504020204" pitchFamily="34" charset="0"/>
              </a:rPr>
              <a:t> </a:t>
            </a:r>
            <a:r>
              <a:rPr lang="es-ES" sz="3600" b="1" i="1" spc="3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bin" pitchFamily="2" charset="77"/>
                <a:ea typeface="Open Sans Extrabold" panose="020B0606030504020204" pitchFamily="34" charset="0"/>
                <a:cs typeface="Open Sans Extrabold" panose="020B0606030504020204" pitchFamily="34" charset="0"/>
              </a:rPr>
              <a:t>get</a:t>
            </a:r>
            <a:r>
              <a:rPr lang="es-ES" sz="3600" b="1" i="1" spc="300" dirty="0">
                <a:solidFill>
                  <a:schemeClr val="tx1">
                    <a:lumMod val="50000"/>
                    <a:lumOff val="50000"/>
                  </a:schemeClr>
                </a:solidFill>
                <a:latin typeface="Cabin" pitchFamily="2" charset="77"/>
                <a:ea typeface="Open Sans Extrabold" panose="020B0606030504020204" pitchFamily="34" charset="0"/>
                <a:cs typeface="Open Sans Extrabold" panose="020B0606030504020204" pitchFamily="34" charset="0"/>
              </a:rPr>
              <a:t> in </a:t>
            </a:r>
            <a:r>
              <a:rPr lang="es-ES" sz="3600" b="1" i="1" spc="3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bin" pitchFamily="2" charset="77"/>
                <a:ea typeface="Open Sans Extrabold" panose="020B0606030504020204" pitchFamily="34" charset="0"/>
                <a:cs typeface="Open Sans Extrabold" panose="020B0606030504020204" pitchFamily="34" charset="0"/>
              </a:rPr>
              <a:t>touch</a:t>
            </a:r>
            <a:r>
              <a:rPr lang="es-ES" sz="3600" b="1" i="1" spc="300" dirty="0">
                <a:solidFill>
                  <a:schemeClr val="tx1">
                    <a:lumMod val="50000"/>
                    <a:lumOff val="50000"/>
                  </a:schemeClr>
                </a:solidFill>
                <a:latin typeface="Cabin" pitchFamily="2" charset="77"/>
                <a:ea typeface="Open Sans Extrabold" panose="020B0606030504020204" pitchFamily="34" charset="0"/>
                <a:cs typeface="Open Sans Extrabold" panose="020B0606030504020204" pitchFamily="34" charset="0"/>
              </a:rPr>
              <a:t>!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ES" dirty="0">
              <a:latin typeface="Cabin Regular" pitchFamily="2" charset="77"/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8347AB1D-F527-5647-A666-16E90F06B9BC}"/>
              </a:ext>
            </a:extLst>
          </p:cNvPr>
          <p:cNvSpPr/>
          <p:nvPr/>
        </p:nvSpPr>
        <p:spPr>
          <a:xfrm flipV="1">
            <a:off x="9559925" y="4579938"/>
            <a:ext cx="1751013" cy="46037"/>
          </a:xfrm>
          <a:prstGeom prst="rect">
            <a:avLst/>
          </a:prstGeom>
          <a:solidFill>
            <a:srgbClr val="FFCC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ES">
              <a:latin typeface="Cabin Regular" pitchFamily="2" charset="77"/>
            </a:endParaRPr>
          </a:p>
        </p:txBody>
      </p:sp>
      <p:pic>
        <p:nvPicPr>
          <p:cNvPr id="110595" name="Imagen 6">
            <a:extLst>
              <a:ext uri="{FF2B5EF4-FFF2-40B4-BE49-F238E27FC236}">
                <a16:creationId xmlns:a16="http://schemas.microsoft.com/office/drawing/2014/main" id="{415F2041-1FEE-9D64-AC58-D1B7760873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4488" y="1995488"/>
            <a:ext cx="1220787" cy="1203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2E860FD6-9DB1-88DC-2DE7-9E852476A2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0BEE8C-9BC8-4092-9420-3642836EC31C}" type="slidenum">
              <a:rPr lang="es-ES" altLang="es-ES" smtClean="0"/>
              <a:pPr/>
              <a:t>28</a:t>
            </a:fld>
            <a:endParaRPr lang="es-ES" altLang="es-E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aralelogramo 6">
            <a:extLst>
              <a:ext uri="{FF2B5EF4-FFF2-40B4-BE49-F238E27FC236}">
                <a16:creationId xmlns:a16="http://schemas.microsoft.com/office/drawing/2014/main" id="{7CD27447-938C-1D4F-A13E-A918049DBB33}"/>
              </a:ext>
            </a:extLst>
          </p:cNvPr>
          <p:cNvSpPr/>
          <p:nvPr/>
        </p:nvSpPr>
        <p:spPr>
          <a:xfrm flipH="1">
            <a:off x="0" y="0"/>
            <a:ext cx="5527675" cy="6858000"/>
          </a:xfrm>
          <a:prstGeom prst="parallelogram">
            <a:avLst/>
          </a:prstGeom>
          <a:solidFill>
            <a:srgbClr val="FFCC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ES">
              <a:latin typeface="Cabin Regular" pitchFamily="2" charset="77"/>
            </a:endParaRP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2881A538-4502-C849-B5EB-B2587772E8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875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75AE09BB-B6BF-466C-9F64-2188A5A41A10}" type="slidenum">
              <a:rPr lang="es-ES" altLang="es-ES">
                <a:solidFill>
                  <a:srgbClr val="898989"/>
                </a:solidFill>
                <a:latin typeface="Cabin Regular" pitchFamily="2" charset="0"/>
              </a:rPr>
              <a:pPr/>
              <a:t>3</a:t>
            </a:fld>
            <a:endParaRPr lang="es-ES" altLang="es-ES" dirty="0">
              <a:solidFill>
                <a:srgbClr val="898989"/>
              </a:solidFill>
              <a:latin typeface="Cabin Regular" pitchFamily="2" charset="0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4C8F31B9-0A67-1345-A83E-1E4677B7B375}"/>
              </a:ext>
            </a:extLst>
          </p:cNvPr>
          <p:cNvSpPr txBox="1"/>
          <p:nvPr/>
        </p:nvSpPr>
        <p:spPr>
          <a:xfrm>
            <a:off x="2252663" y="2787650"/>
            <a:ext cx="9939337" cy="9239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3600" b="1" spc="300" dirty="0" err="1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Overview</a:t>
            </a:r>
            <a:r>
              <a:rPr lang="es-ES" sz="3600" b="1" spc="300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 </a:t>
            </a:r>
            <a:r>
              <a:rPr lang="es-ES" sz="3600" b="1" spc="300" dirty="0" err="1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of</a:t>
            </a:r>
            <a:r>
              <a:rPr lang="es-ES" sz="3600" b="1" spc="300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 April 28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ES" dirty="0">
              <a:latin typeface="Cabin Regular" pitchFamily="2" charset="77"/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90AD965B-A7F3-D647-9ED4-6B326F5F609D}"/>
              </a:ext>
            </a:extLst>
          </p:cNvPr>
          <p:cNvSpPr/>
          <p:nvPr/>
        </p:nvSpPr>
        <p:spPr>
          <a:xfrm flipV="1">
            <a:off x="8097838" y="3527425"/>
            <a:ext cx="1751012" cy="46038"/>
          </a:xfrm>
          <a:prstGeom prst="rect">
            <a:avLst/>
          </a:prstGeom>
          <a:solidFill>
            <a:srgbClr val="FFCC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ES">
              <a:latin typeface="Cabin Regular" pitchFamily="2" charset="77"/>
            </a:endParaRPr>
          </a:p>
        </p:txBody>
      </p:sp>
      <p:sp>
        <p:nvSpPr>
          <p:cNvPr id="54278" name="CuadroTexto 5">
            <a:extLst>
              <a:ext uri="{FF2B5EF4-FFF2-40B4-BE49-F238E27FC236}">
                <a16:creationId xmlns:a16="http://schemas.microsoft.com/office/drawing/2014/main" id="{661414BE-8727-3677-7614-7CDE9CB8E3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52663" y="2308225"/>
            <a:ext cx="39370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s-ES" altLang="es-ES" b="1">
                <a:latin typeface="Open Sans" panose="020B0606030504020204" pitchFamily="34" charset="0"/>
                <a:cs typeface="Open Sans" panose="020B0606030504020204" pitchFamily="34" charset="0"/>
              </a:rPr>
              <a:t>Section</a:t>
            </a:r>
            <a:r>
              <a:rPr lang="es-ES" altLang="es-ES">
                <a:latin typeface="Cabin Regular" pitchFamily="2" charset="0"/>
              </a:rPr>
              <a:t> 1</a:t>
            </a:r>
          </a:p>
        </p:txBody>
      </p:sp>
      <p:pic>
        <p:nvPicPr>
          <p:cNvPr id="9" name="Imagen 5">
            <a:extLst>
              <a:ext uri="{FF2B5EF4-FFF2-40B4-BE49-F238E27FC236}">
                <a16:creationId xmlns:a16="http://schemas.microsoft.com/office/drawing/2014/main" id="{8D393AD2-965A-F706-94A3-89CB8C5E1F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9080" y="122503"/>
            <a:ext cx="904080" cy="809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3015ED87-37B4-C416-8137-4D15C18F7C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40" y="122503"/>
            <a:ext cx="1097236" cy="809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A7DED9-BA76-FE86-615C-EFDE8999BB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Apagón – April 28, 2025</a:t>
            </a:r>
            <a:endParaRPr lang="es-E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E3DFD9-799F-CCD7-251D-15C026CF3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B3D54-5C84-4380-B90C-31F636633DA2}" type="slidenum">
              <a:rPr lang="es-ES" altLang="es-ES" smtClean="0"/>
              <a:pPr/>
              <a:t>4</a:t>
            </a:fld>
            <a:endParaRPr lang="es-ES" altLang="es-E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45C7D2A-0DFE-DC92-42A4-51209F3033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057384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872A775-3D0E-CB36-FEAC-FD975E8298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1134" y="997735"/>
            <a:ext cx="6142666" cy="486253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42FA848-226F-5C08-87E0-9E26A269E583}"/>
              </a:ext>
            </a:extLst>
          </p:cNvPr>
          <p:cNvSpPr txBox="1"/>
          <p:nvPr/>
        </p:nvSpPr>
        <p:spPr>
          <a:xfrm>
            <a:off x="6964311" y="6554157"/>
            <a:ext cx="382742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Source: </a:t>
            </a:r>
            <a:r>
              <a:rPr lang="en-US" sz="800" dirty="0">
                <a:hlinkClick r:id="rId4"/>
              </a:rPr>
              <a:t>El Pais, “</a:t>
            </a:r>
            <a:r>
              <a:rPr lang="en-US" sz="800" b="1" i="0" dirty="0">
                <a:solidFill>
                  <a:srgbClr val="111111"/>
                </a:solidFill>
                <a:effectLst/>
                <a:latin typeface="MajritTx"/>
                <a:hlinkClick r:id="rId4"/>
              </a:rPr>
              <a:t>¿Qué causó el apagón? </a:t>
            </a:r>
            <a:r>
              <a:rPr lang="en-US" sz="800" b="1" i="0" dirty="0" err="1">
                <a:solidFill>
                  <a:srgbClr val="111111"/>
                </a:solidFill>
                <a:effectLst/>
                <a:latin typeface="MajritTx"/>
                <a:hlinkClick r:id="rId4"/>
              </a:rPr>
              <a:t>Explicación</a:t>
            </a:r>
            <a:r>
              <a:rPr lang="en-US" sz="800" b="1" i="0" dirty="0">
                <a:solidFill>
                  <a:srgbClr val="111111"/>
                </a:solidFill>
                <a:effectLst/>
                <a:latin typeface="MajritTx"/>
                <a:hlinkClick r:id="rId4"/>
              </a:rPr>
              <a:t> visual y breve de lo que </a:t>
            </a:r>
            <a:r>
              <a:rPr lang="en-US" sz="800" b="1" i="0" dirty="0" err="1">
                <a:solidFill>
                  <a:srgbClr val="111111"/>
                </a:solidFill>
                <a:effectLst/>
                <a:latin typeface="MajritTx"/>
                <a:hlinkClick r:id="rId4"/>
              </a:rPr>
              <a:t>sabemos</a:t>
            </a:r>
            <a:r>
              <a:rPr lang="en-US" sz="800" b="1" i="0" dirty="0">
                <a:solidFill>
                  <a:srgbClr val="111111"/>
                </a:solidFill>
                <a:effectLst/>
                <a:latin typeface="MajritTx"/>
                <a:hlinkClick r:id="rId4"/>
              </a:rPr>
              <a:t>”</a:t>
            </a:r>
            <a:endParaRPr lang="en-US" sz="800" b="1" i="0" dirty="0">
              <a:solidFill>
                <a:srgbClr val="111111"/>
              </a:solidFill>
              <a:effectLst/>
              <a:latin typeface="MajritTx"/>
            </a:endParaRPr>
          </a:p>
        </p:txBody>
      </p:sp>
    </p:spTree>
    <p:extLst>
      <p:ext uri="{BB962C8B-B14F-4D97-AF65-F5344CB8AC3E}">
        <p14:creationId xmlns:p14="http://schemas.microsoft.com/office/powerpoint/2010/main" val="12305948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0EADA88-357A-E3D9-CE12-AE40594013B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346978" y="1056112"/>
            <a:ext cx="10686182" cy="534309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A6625E4-DA40-AA1C-E793-8E8769D28832}"/>
              </a:ext>
            </a:extLst>
          </p:cNvPr>
          <p:cNvSpPr/>
          <p:nvPr/>
        </p:nvSpPr>
        <p:spPr>
          <a:xfrm>
            <a:off x="4039933" y="2593526"/>
            <a:ext cx="1008404" cy="982766"/>
          </a:xfrm>
          <a:prstGeom prst="rect">
            <a:avLst/>
          </a:prstGeom>
          <a:noFill/>
          <a:ln w="19050">
            <a:solidFill>
              <a:srgbClr val="FFCC2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72D889E-2EE4-E541-BBFA-D59E9CDCF2DD}"/>
              </a:ext>
            </a:extLst>
          </p:cNvPr>
          <p:cNvCxnSpPr>
            <a:cxnSpLocks/>
          </p:cNvCxnSpPr>
          <p:nvPr/>
        </p:nvCxnSpPr>
        <p:spPr>
          <a:xfrm flipH="1" flipV="1">
            <a:off x="4544135" y="3570191"/>
            <a:ext cx="73352" cy="636551"/>
          </a:xfrm>
          <a:prstGeom prst="straightConnector1">
            <a:avLst/>
          </a:prstGeom>
          <a:ln w="38100">
            <a:solidFill>
              <a:srgbClr val="FFCC2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DD429CC-4DA6-03D9-D9DF-69BA40519AC5}"/>
              </a:ext>
            </a:extLst>
          </p:cNvPr>
          <p:cNvSpPr txBox="1"/>
          <p:nvPr/>
        </p:nvSpPr>
        <p:spPr>
          <a:xfrm>
            <a:off x="3446713" y="4190390"/>
            <a:ext cx="2268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Bigger Oscillations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9917621-3519-05A9-007D-52EAA576B08A}"/>
              </a:ext>
            </a:extLst>
          </p:cNvPr>
          <p:cNvCxnSpPr>
            <a:cxnSpLocks/>
          </p:cNvCxnSpPr>
          <p:nvPr/>
        </p:nvCxnSpPr>
        <p:spPr>
          <a:xfrm flipH="1">
            <a:off x="2879575" y="2343453"/>
            <a:ext cx="73353" cy="351560"/>
          </a:xfrm>
          <a:prstGeom prst="straightConnector1">
            <a:avLst/>
          </a:prstGeom>
          <a:ln w="38100">
            <a:solidFill>
              <a:srgbClr val="FFCC2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4AC33C0-B318-FAC3-FA07-19D4514B7439}"/>
              </a:ext>
            </a:extLst>
          </p:cNvPr>
          <p:cNvSpPr txBox="1"/>
          <p:nvPr/>
        </p:nvSpPr>
        <p:spPr>
          <a:xfrm>
            <a:off x="2064165" y="1981577"/>
            <a:ext cx="1777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Early Oscillations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1005F9A-22D9-FBED-F311-5B590CD61135}"/>
              </a:ext>
            </a:extLst>
          </p:cNvPr>
          <p:cNvSpPr/>
          <p:nvPr/>
        </p:nvSpPr>
        <p:spPr>
          <a:xfrm>
            <a:off x="2248257" y="2720696"/>
            <a:ext cx="1409343" cy="518069"/>
          </a:xfrm>
          <a:prstGeom prst="rect">
            <a:avLst/>
          </a:prstGeom>
          <a:noFill/>
          <a:ln w="19050">
            <a:solidFill>
              <a:srgbClr val="FFCC2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C37AB94-AD5E-8E7E-3B78-A413B65C175F}"/>
              </a:ext>
            </a:extLst>
          </p:cNvPr>
          <p:cNvSpPr/>
          <p:nvPr/>
        </p:nvSpPr>
        <p:spPr>
          <a:xfrm>
            <a:off x="7093507" y="2862207"/>
            <a:ext cx="458628" cy="508101"/>
          </a:xfrm>
          <a:prstGeom prst="rect">
            <a:avLst/>
          </a:prstGeom>
          <a:noFill/>
          <a:ln w="127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7AE221C-7212-291D-CB38-A786C634D06E}"/>
              </a:ext>
            </a:extLst>
          </p:cNvPr>
          <p:cNvSpPr txBox="1"/>
          <p:nvPr/>
        </p:nvSpPr>
        <p:spPr>
          <a:xfrm>
            <a:off x="6434058" y="2210499"/>
            <a:ext cx="17775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DFD </a:t>
            </a:r>
          </a:p>
          <a:p>
            <a:pPr algn="ctr"/>
            <a:r>
              <a:rPr lang="en-US" dirty="0"/>
              <a:t>(Market Interval)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941A4DF-2CF4-EC10-678C-078AA3C8A8A3}"/>
              </a:ext>
            </a:extLst>
          </p:cNvPr>
          <p:cNvSpPr txBox="1"/>
          <p:nvPr/>
        </p:nvSpPr>
        <p:spPr>
          <a:xfrm>
            <a:off x="3603332" y="4602503"/>
            <a:ext cx="19463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CC28"/>
                </a:solidFill>
              </a:rPr>
              <a:t>Suspicious Events</a:t>
            </a:r>
          </a:p>
          <a:p>
            <a:r>
              <a:rPr lang="en-US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Normal Events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D25D61C-6E6E-D2C7-30BD-DD3855F1CC32}"/>
              </a:ext>
            </a:extLst>
          </p:cNvPr>
          <p:cNvSpPr/>
          <p:nvPr/>
        </p:nvSpPr>
        <p:spPr>
          <a:xfrm>
            <a:off x="8133715" y="2937617"/>
            <a:ext cx="241419" cy="982766"/>
          </a:xfrm>
          <a:prstGeom prst="rect">
            <a:avLst/>
          </a:prstGeom>
          <a:noFill/>
          <a:ln w="19050">
            <a:solidFill>
              <a:srgbClr val="FFCC2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8E61A33-983C-76A0-15B2-1CD1EBFFE6C2}"/>
              </a:ext>
            </a:extLst>
          </p:cNvPr>
          <p:cNvCxnSpPr>
            <a:cxnSpLocks/>
          </p:cNvCxnSpPr>
          <p:nvPr/>
        </p:nvCxnSpPr>
        <p:spPr>
          <a:xfrm flipV="1">
            <a:off x="7393118" y="3578658"/>
            <a:ext cx="646226" cy="774849"/>
          </a:xfrm>
          <a:prstGeom prst="straightConnector1">
            <a:avLst/>
          </a:prstGeom>
          <a:ln w="38100">
            <a:solidFill>
              <a:srgbClr val="FFCC2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47C6851-836C-C77B-7904-7284F4C9DEDB}"/>
              </a:ext>
            </a:extLst>
          </p:cNvPr>
          <p:cNvSpPr txBox="1"/>
          <p:nvPr/>
        </p:nvSpPr>
        <p:spPr>
          <a:xfrm>
            <a:off x="6350389" y="4385432"/>
            <a:ext cx="17775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Iberian Separation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8A8F104-16D5-6CAE-F847-60B4211F8502}"/>
              </a:ext>
            </a:extLst>
          </p:cNvPr>
          <p:cNvCxnSpPr>
            <a:cxnSpLocks/>
          </p:cNvCxnSpPr>
          <p:nvPr/>
        </p:nvCxnSpPr>
        <p:spPr>
          <a:xfrm flipV="1">
            <a:off x="10394120" y="3477556"/>
            <a:ext cx="58904" cy="1124947"/>
          </a:xfrm>
          <a:prstGeom prst="straightConnector1">
            <a:avLst/>
          </a:prstGeom>
          <a:ln w="38100">
            <a:solidFill>
              <a:srgbClr val="FFCC2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1B6C4CCE-8B9D-AF24-2E2C-FAA0B307CB27}"/>
              </a:ext>
            </a:extLst>
          </p:cNvPr>
          <p:cNvSpPr txBox="1"/>
          <p:nvPr/>
        </p:nvSpPr>
        <p:spPr>
          <a:xfrm>
            <a:off x="9503208" y="4654615"/>
            <a:ext cx="1777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Europe Recovers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CB923D1-488A-5D7B-4FEB-1B8A11BFD06D}"/>
              </a:ext>
            </a:extLst>
          </p:cNvPr>
          <p:cNvSpPr/>
          <p:nvPr/>
        </p:nvSpPr>
        <p:spPr>
          <a:xfrm rot="4861384">
            <a:off x="10140334" y="1653218"/>
            <a:ext cx="503274" cy="3158868"/>
          </a:xfrm>
          <a:prstGeom prst="rect">
            <a:avLst/>
          </a:prstGeom>
          <a:noFill/>
          <a:ln w="19050">
            <a:solidFill>
              <a:srgbClr val="FFCC2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88E3222-5EBB-F5DA-0B6F-08E310B2A21C}"/>
              </a:ext>
            </a:extLst>
          </p:cNvPr>
          <p:cNvSpPr/>
          <p:nvPr/>
        </p:nvSpPr>
        <p:spPr>
          <a:xfrm>
            <a:off x="2599396" y="2774222"/>
            <a:ext cx="201816" cy="411018"/>
          </a:xfrm>
          <a:prstGeom prst="rect">
            <a:avLst/>
          </a:prstGeom>
          <a:noFill/>
          <a:ln w="127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BE21F7-C177-8851-0083-F2C515C22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Overview of European grid Frequencies just before the Blackout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8181BF-8E37-8EA3-599D-464ADF4781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Apagón – April 28, 2025</a:t>
            </a:r>
            <a:endParaRPr lang="es-E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553B11-D060-B211-098C-CE8F8D7B6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B3D54-5C84-4380-B90C-31F636633DA2}" type="slidenum">
              <a:rPr lang="es-ES" altLang="es-ES" smtClean="0"/>
              <a:pPr/>
              <a:t>5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29389779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A9E7F-AEC4-BEB6-A5E1-0D4D6A4F9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Early Oscillations hint at Instability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0354A6-20BB-6E51-6DDD-EFA2E4FF2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Apagón – April 28, 2025</a:t>
            </a:r>
            <a:endParaRPr lang="es-E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91F06E-EA95-85A9-A277-4C9BFBD081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B3D54-5C84-4380-B90C-31F636633DA2}" type="slidenum">
              <a:rPr lang="es-ES" altLang="es-ES" smtClean="0"/>
              <a:pPr/>
              <a:t>6</a:t>
            </a:fld>
            <a:endParaRPr lang="es-ES" altLang="es-E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83A286-5D89-3C01-4EAD-1C5B16A19F68}"/>
              </a:ext>
            </a:extLst>
          </p:cNvPr>
          <p:cNvPicPr/>
          <p:nvPr/>
        </p:nvPicPr>
        <p:blipFill>
          <a:blip r:embed="rId2"/>
          <a:srcRect/>
          <a:stretch/>
        </p:blipFill>
        <p:spPr>
          <a:xfrm>
            <a:off x="1430754" y="1043298"/>
            <a:ext cx="10293409" cy="514670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3C2B60D-A0E4-A354-1D65-CFB07FBD0340}"/>
              </a:ext>
            </a:extLst>
          </p:cNvPr>
          <p:cNvSpPr/>
          <p:nvPr/>
        </p:nvSpPr>
        <p:spPr>
          <a:xfrm>
            <a:off x="2333002" y="3717420"/>
            <a:ext cx="2743200" cy="786213"/>
          </a:xfrm>
          <a:prstGeom prst="rect">
            <a:avLst/>
          </a:prstGeom>
          <a:noFill/>
          <a:ln w="19050">
            <a:solidFill>
              <a:srgbClr val="FFCC2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DADECE0-E554-84B2-49AC-3C99F691945E}"/>
              </a:ext>
            </a:extLst>
          </p:cNvPr>
          <p:cNvSpPr/>
          <p:nvPr/>
        </p:nvSpPr>
        <p:spPr>
          <a:xfrm>
            <a:off x="8219630" y="3616650"/>
            <a:ext cx="3134170" cy="1057900"/>
          </a:xfrm>
          <a:prstGeom prst="rect">
            <a:avLst/>
          </a:prstGeom>
          <a:noFill/>
          <a:ln w="19050">
            <a:solidFill>
              <a:srgbClr val="FFCC2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400AD96-9A29-ACB4-0089-E058FF465BAA}"/>
              </a:ext>
            </a:extLst>
          </p:cNvPr>
          <p:cNvSpPr txBox="1"/>
          <p:nvPr/>
        </p:nvSpPr>
        <p:spPr>
          <a:xfrm>
            <a:off x="2333002" y="2664750"/>
            <a:ext cx="4637465" cy="646331"/>
          </a:xfrm>
          <a:prstGeom prst="rect">
            <a:avLst/>
          </a:prstGeom>
          <a:solidFill>
            <a:srgbClr val="E9E9E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From at least 12:13pm we see notable frequency oscillations in the Iberian grid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72433A-DC13-4972-843C-18E6D8DFC4FA}"/>
              </a:ext>
            </a:extLst>
          </p:cNvPr>
          <p:cNvSpPr txBox="1"/>
          <p:nvPr/>
        </p:nvSpPr>
        <p:spPr>
          <a:xfrm>
            <a:off x="8610600" y="2825915"/>
            <a:ext cx="3421799" cy="646331"/>
          </a:xfrm>
          <a:prstGeom prst="rect">
            <a:avLst/>
          </a:prstGeom>
          <a:solidFill>
            <a:srgbClr val="E9E9E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Oscillation amplitudes increasing just minutes later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E06736E-3523-6EF0-05F4-86C753F64B3B}"/>
              </a:ext>
            </a:extLst>
          </p:cNvPr>
          <p:cNvSpPr txBox="1"/>
          <p:nvPr/>
        </p:nvSpPr>
        <p:spPr>
          <a:xfrm>
            <a:off x="5324029" y="4701799"/>
            <a:ext cx="2136450" cy="646331"/>
          </a:xfrm>
          <a:prstGeom prst="rect">
            <a:avLst/>
          </a:prstGeom>
          <a:solidFill>
            <a:srgbClr val="E9E9E9"/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Minor disturbance in Croatia was properly damped and faded in &lt;5 sec. We’ll ignore it.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3CBEDD8-C188-3B20-515C-471B61625942}"/>
              </a:ext>
            </a:extLst>
          </p:cNvPr>
          <p:cNvSpPr/>
          <p:nvPr/>
        </p:nvSpPr>
        <p:spPr>
          <a:xfrm>
            <a:off x="5324029" y="3369865"/>
            <a:ext cx="213645" cy="1247512"/>
          </a:xfrm>
          <a:prstGeom prst="rect">
            <a:avLst/>
          </a:prstGeom>
          <a:noFill/>
          <a:ln w="127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6403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33A08-4ACF-3AD4-AEBB-202404817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Oscillations Worsen Rapidly ~ 12:20pm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5E22F1-4525-28D7-95F0-0900BF8197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Apagón – April 28, 2025</a:t>
            </a:r>
            <a:endParaRPr lang="es-E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1DC2D0-0324-E83E-C9BD-C62EE5A48E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B3D54-5C84-4380-B90C-31F636633DA2}" type="slidenum">
              <a:rPr lang="es-ES" altLang="es-ES" smtClean="0"/>
              <a:pPr/>
              <a:t>7</a:t>
            </a:fld>
            <a:endParaRPr lang="es-ES" altLang="es-E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BE1046D-A570-F29B-48AA-BD479038714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251857" y="962478"/>
            <a:ext cx="10787743" cy="539387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F93E86B-FDE6-C09E-7B50-98BC4E71880D}"/>
              </a:ext>
            </a:extLst>
          </p:cNvPr>
          <p:cNvSpPr txBox="1"/>
          <p:nvPr/>
        </p:nvSpPr>
        <p:spPr>
          <a:xfrm>
            <a:off x="2187723" y="2120341"/>
            <a:ext cx="3298677" cy="646331"/>
          </a:xfrm>
          <a:prstGeom prst="rect">
            <a:avLst/>
          </a:prstGeom>
          <a:solidFill>
            <a:srgbClr val="E9E9E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Undamped frequencies oscillations rapidly worsen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507D82-753A-9691-CACE-40FFF919DE60}"/>
              </a:ext>
            </a:extLst>
          </p:cNvPr>
          <p:cNvSpPr txBox="1"/>
          <p:nvPr/>
        </p:nvSpPr>
        <p:spPr>
          <a:xfrm>
            <a:off x="8379863" y="1790766"/>
            <a:ext cx="3421799" cy="369332"/>
          </a:xfrm>
          <a:prstGeom prst="rect">
            <a:avLst/>
          </a:prstGeom>
          <a:solidFill>
            <a:srgbClr val="E9E9E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Note 180° phase shift</a:t>
            </a:r>
          </a:p>
        </p:txBody>
      </p:sp>
    </p:spTree>
    <p:extLst>
      <p:ext uri="{BB962C8B-B14F-4D97-AF65-F5344CB8AC3E}">
        <p14:creationId xmlns:p14="http://schemas.microsoft.com/office/powerpoint/2010/main" val="14765297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231AC5-D52F-6402-032C-992D4947E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Observing Sub-Synchronous Oscillations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432159-4BFF-9DF6-257D-37A95B3DDB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Apagón – April 28, 2025</a:t>
            </a:r>
            <a:endParaRPr lang="es-E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68AE71-5559-F7D3-112A-77E7401D60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B3D54-5C84-4380-B90C-31F636633DA2}" type="slidenum">
              <a:rPr lang="es-ES" altLang="es-ES" smtClean="0"/>
              <a:pPr/>
              <a:t>8</a:t>
            </a:fld>
            <a:endParaRPr lang="es-ES" altLang="es-E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881F5B-E4B5-30B3-7D0C-5C960476702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949" b="2949"/>
          <a:stretch/>
        </p:blipFill>
        <p:spPr>
          <a:xfrm>
            <a:off x="2038526" y="850437"/>
            <a:ext cx="8682604" cy="583609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7899BBF-587A-5A98-3CAD-D0A570FE1E7E}"/>
              </a:ext>
            </a:extLst>
          </p:cNvPr>
          <p:cNvSpPr/>
          <p:nvPr/>
        </p:nvSpPr>
        <p:spPr>
          <a:xfrm>
            <a:off x="4981969" y="1501630"/>
            <a:ext cx="981512" cy="3514986"/>
          </a:xfrm>
          <a:prstGeom prst="rect">
            <a:avLst/>
          </a:prstGeom>
          <a:noFill/>
          <a:ln w="38100">
            <a:solidFill>
              <a:srgbClr val="FFCC2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294935-4DDD-FD62-0C7B-842E39E48CEB}"/>
              </a:ext>
            </a:extLst>
          </p:cNvPr>
          <p:cNvSpPr txBox="1"/>
          <p:nvPr/>
        </p:nvSpPr>
        <p:spPr>
          <a:xfrm>
            <a:off x="6009980" y="2393230"/>
            <a:ext cx="2896944" cy="307777"/>
          </a:xfrm>
          <a:prstGeom prst="rect">
            <a:avLst/>
          </a:prstGeom>
          <a:solidFill>
            <a:srgbClr val="E9E9E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Oscillations ~0.23 Hz (4.3 seconds)</a:t>
            </a:r>
          </a:p>
        </p:txBody>
      </p:sp>
      <p:pic>
        <p:nvPicPr>
          <p:cNvPr id="3" name="Imagen 5">
            <a:extLst>
              <a:ext uri="{FF2B5EF4-FFF2-40B4-BE49-F238E27FC236}">
                <a16:creationId xmlns:a16="http://schemas.microsoft.com/office/drawing/2014/main" id="{711D9197-717C-3E22-F419-460DE9EC23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8327" y="1428449"/>
            <a:ext cx="429973" cy="385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602619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8C17F1-086B-DB2C-A2E9-4012B09CE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Market Change at 12:30pm – No Problem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BF6DFC-94A7-D345-AC30-41570B971F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Apagón – April 28, 2025</a:t>
            </a:r>
            <a:endParaRPr lang="es-E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33D4C0-2507-99AB-D550-919348C405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B3D54-5C84-4380-B90C-31F636633DA2}" type="slidenum">
              <a:rPr lang="es-ES" altLang="es-ES" smtClean="0"/>
              <a:pPr/>
              <a:t>9</a:t>
            </a:fld>
            <a:endParaRPr lang="es-ES" altLang="es-E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9CA80C-A596-D424-6899-CB96FF1EB2E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374840" y="1061718"/>
            <a:ext cx="10436160" cy="52180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26327A1-E33F-1F32-D814-0B6F12264B03}"/>
              </a:ext>
            </a:extLst>
          </p:cNvPr>
          <p:cNvSpPr txBox="1"/>
          <p:nvPr/>
        </p:nvSpPr>
        <p:spPr>
          <a:xfrm>
            <a:off x="2459001" y="1735404"/>
            <a:ext cx="5334764" cy="646331"/>
          </a:xfrm>
          <a:prstGeom prst="rect">
            <a:avLst/>
          </a:prstGeom>
          <a:solidFill>
            <a:srgbClr val="E9E9E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 15-minute electricity market means many generators change their power setpoints at 12:30pm.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ABE6A6-B2C8-080E-9241-EFB8A7C6FDE7}"/>
              </a:ext>
            </a:extLst>
          </p:cNvPr>
          <p:cNvSpPr txBox="1"/>
          <p:nvPr/>
        </p:nvSpPr>
        <p:spPr>
          <a:xfrm>
            <a:off x="8456856" y="1746763"/>
            <a:ext cx="2896944" cy="1815882"/>
          </a:xfrm>
          <a:prstGeom prst="rect">
            <a:avLst/>
          </a:prstGeom>
          <a:solidFill>
            <a:srgbClr val="E9E9E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The resulting change in steady-state frequency is called a “Deterministic Frequency Deviation”. These are an undesirable but expected and manageable aspect of large electricity markets.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D1A2D1-92C8-6A5E-2F00-7B3CD5E1F2BA}"/>
              </a:ext>
            </a:extLst>
          </p:cNvPr>
          <p:cNvSpPr/>
          <p:nvPr/>
        </p:nvSpPr>
        <p:spPr>
          <a:xfrm>
            <a:off x="5289847" y="2489672"/>
            <a:ext cx="3090016" cy="2518163"/>
          </a:xfrm>
          <a:prstGeom prst="rect">
            <a:avLst/>
          </a:prstGeom>
          <a:noFill/>
          <a:ln w="28575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50441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kerlan_Lemur" id="{8D517BEA-D79C-FB42-9E37-31EAC92D46F8}" vid="{E7E306BE-2CEC-8B4E-A1B8-4D3C7ABF9ECD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73B546F8B429F441AB517FD40C7758B9" ma:contentTypeVersion="9" ma:contentTypeDescription="Crear nuevo documento." ma:contentTypeScope="" ma:versionID="befdb5c2a76d165b7963a9516cf1ff49">
  <xsd:schema xmlns:xsd="http://www.w3.org/2001/XMLSchema" xmlns:xs="http://www.w3.org/2001/XMLSchema" xmlns:p="http://schemas.microsoft.com/office/2006/metadata/properties" xmlns:ns2="2711c295-d9dc-4290-94d2-434158111b76" targetNamespace="http://schemas.microsoft.com/office/2006/metadata/properties" ma:root="true" ma:fieldsID="ca2b8862da53eb6a9ce780760509eba3" ns2:_="">
    <xsd:import namespace="2711c295-d9dc-4290-94d2-434158111b7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711c295-d9dc-4290-94d2-434158111b7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16D57E5-64C1-4DFF-BAE4-F891A5313303}">
  <ds:schemaRefs>
    <ds:schemaRef ds:uri="2711c295-d9dc-4290-94d2-434158111b76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89347A6E-B2D6-4CDD-A77A-DC57154271F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5160</TotalTime>
  <Words>1373</Words>
  <Application>Microsoft Macintosh PowerPoint</Application>
  <PresentationFormat>Widescreen</PresentationFormat>
  <Paragraphs>173</Paragraphs>
  <Slides>28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8" baseType="lpstr">
      <vt:lpstr>Arial</vt:lpstr>
      <vt:lpstr>Cabin</vt:lpstr>
      <vt:lpstr>Cabin Regular</vt:lpstr>
      <vt:lpstr>Calibri</vt:lpstr>
      <vt:lpstr>MajritTx</vt:lpstr>
      <vt:lpstr>Miller Display</vt:lpstr>
      <vt:lpstr>Open Sans</vt:lpstr>
      <vt:lpstr>Open Sans Extrabold</vt:lpstr>
      <vt:lpstr>Wingdings</vt:lpstr>
      <vt:lpstr>Tema de Office</vt:lpstr>
      <vt:lpstr>PowerPoint Presentation</vt:lpstr>
      <vt:lpstr>Disclaimers</vt:lpstr>
      <vt:lpstr>PowerPoint Presentation</vt:lpstr>
      <vt:lpstr>PowerPoint Presentation</vt:lpstr>
      <vt:lpstr>Overview of European grid Frequencies just before the Blackout</vt:lpstr>
      <vt:lpstr>Early Oscillations hint at Instability</vt:lpstr>
      <vt:lpstr>Oscillations Worsen Rapidly ~ 12:20pm</vt:lpstr>
      <vt:lpstr>Observing Sub-Synchronous Oscillations</vt:lpstr>
      <vt:lpstr>Market Change at 12:30pm – No Problem</vt:lpstr>
      <vt:lpstr>Iberia Separates from Europe</vt:lpstr>
      <vt:lpstr>Frequency is consistently to fast all morning</vt:lpstr>
      <vt:lpstr>PowerPoint Presentation</vt:lpstr>
      <vt:lpstr>Rocof Overview</vt:lpstr>
      <vt:lpstr>Rocof stayed within limits</vt:lpstr>
      <vt:lpstr>PowerPoint Presentation</vt:lpstr>
      <vt:lpstr>Generation MIX on April 28, 2025</vt:lpstr>
      <vt:lpstr>Inertia Estimates for April 28, 2025</vt:lpstr>
      <vt:lpstr>Spanish Inertia was low, but not unprecedented</vt:lpstr>
      <vt:lpstr>PowerPoint Presentation</vt:lpstr>
      <vt:lpstr>PowerPoint Presentation</vt:lpstr>
      <vt:lpstr>Connections with France</vt:lpstr>
      <vt:lpstr>Exports to France were below average</vt:lpstr>
      <vt:lpstr>Conclusions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LEMUR</dc:title>
  <dc:subject/>
  <dc:creator>LEMUR, Universidad de Oviedo</dc:creator>
  <cp:keywords/>
  <dc:description/>
  <cp:lastModifiedBy>Bryan M</cp:lastModifiedBy>
  <cp:revision>89</cp:revision>
  <cp:lastPrinted>2020-06-11T17:59:51Z</cp:lastPrinted>
  <dcterms:created xsi:type="dcterms:W3CDTF">2020-05-07T12:55:32Z</dcterms:created>
  <dcterms:modified xsi:type="dcterms:W3CDTF">2025-05-08T10:12:02Z</dcterms:modified>
  <cp:category/>
</cp:coreProperties>
</file>